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85" r:id="rId2"/>
    <p:sldId id="315" r:id="rId3"/>
    <p:sldId id="307" r:id="rId4"/>
    <p:sldId id="286" r:id="rId5"/>
    <p:sldId id="316" r:id="rId6"/>
    <p:sldId id="287" r:id="rId7"/>
    <p:sldId id="288" r:id="rId8"/>
    <p:sldId id="309" r:id="rId9"/>
    <p:sldId id="291" r:id="rId10"/>
    <p:sldId id="310" r:id="rId11"/>
    <p:sldId id="317" r:id="rId12"/>
    <p:sldId id="311" r:id="rId13"/>
    <p:sldId id="318" r:id="rId14"/>
    <p:sldId id="306" r:id="rId15"/>
    <p:sldId id="304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6699FF"/>
    <a:srgbClr val="66FF33"/>
    <a:srgbClr val="FFFF00"/>
    <a:srgbClr val="000000"/>
    <a:srgbClr val="FFFF99"/>
    <a:srgbClr val="1129AA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110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92"/>
    </p:cViewPr>
  </p:sorterViewPr>
  <p:notesViewPr>
    <p:cSldViewPr showGuides="1">
      <p:cViewPr varScale="1">
        <p:scale>
          <a:sx n="56" d="100"/>
          <a:sy n="56" d="100"/>
        </p:scale>
        <p:origin x="-249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Subjects Enrolled (n=40)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2"/>
            <c:bubble3D val="0"/>
            <c:spPr>
              <a:solidFill>
                <a:srgbClr val="33CC33"/>
              </a:solidFill>
            </c:spPr>
          </c:dPt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'Tumor number_Tx'!$A$102:$A$105</c:f>
              <c:strCache>
                <c:ptCount val="4"/>
                <c:pt idx="0">
                  <c:v>IGR</c:v>
                </c:pt>
                <c:pt idx="1">
                  <c:v>Mayo</c:v>
                </c:pt>
                <c:pt idx="2">
                  <c:v>UCLA</c:v>
                </c:pt>
                <c:pt idx="3">
                  <c:v>Karmanos</c:v>
                </c:pt>
              </c:strCache>
            </c:strRef>
          </c:cat>
          <c:val>
            <c:numRef>
              <c:f>'Tumor number_Tx'!$B$102:$B$105</c:f>
              <c:numCache>
                <c:formatCode>General</c:formatCode>
                <c:ptCount val="4"/>
                <c:pt idx="0">
                  <c:v>19</c:v>
                </c:pt>
                <c:pt idx="1">
                  <c:v>12</c:v>
                </c:pt>
                <c:pt idx="2">
                  <c:v>7</c:v>
                </c:pt>
                <c:pt idx="3">
                  <c:v>2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600">
          <a:solidFill>
            <a:schemeClr val="bg1"/>
          </a:solidFill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 sz="1600">
                <a:solidFill>
                  <a:schemeClr val="bg1"/>
                </a:solidFill>
              </a:defRPr>
            </a:pPr>
            <a:r>
              <a:rPr lang="en-US" sz="1600">
                <a:solidFill>
                  <a:schemeClr val="bg1"/>
                </a:solidFill>
              </a:rPr>
              <a:t>Gender </a:t>
            </a:r>
          </a:p>
        </c:rich>
      </c:tx>
      <c:layout>
        <c:manualLayout>
          <c:xMode val="edge"/>
          <c:yMode val="edge"/>
          <c:x val="0.32491949863705616"/>
          <c:y val="4.1666809149446198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1"/>
            <c:bubble3D val="0"/>
            <c:explosion val="10"/>
            <c:spPr>
              <a:solidFill>
                <a:srgbClr val="33CC33"/>
              </a:solidFill>
            </c:spPr>
          </c:dPt>
          <c:dPt>
            <c:idx val="2"/>
            <c:bubble3D val="0"/>
            <c:spPr>
              <a:solidFill>
                <a:schemeClr val="accent1"/>
              </a:solidFill>
            </c:spPr>
          </c:dPt>
          <c:dLbls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Demographics!$A$55:$A$57</c:f>
              <c:strCache>
                <c:ptCount val="3"/>
                <c:pt idx="0">
                  <c:v>Gender</c:v>
                </c:pt>
                <c:pt idx="1">
                  <c:v>Male</c:v>
                </c:pt>
                <c:pt idx="2">
                  <c:v>Female</c:v>
                </c:pt>
              </c:strCache>
            </c:strRef>
          </c:cat>
          <c:val>
            <c:numRef>
              <c:f>Demographics!$B$55:$B$57</c:f>
              <c:numCache>
                <c:formatCode>General</c:formatCode>
                <c:ptCount val="3"/>
                <c:pt idx="1">
                  <c:v>24</c:v>
                </c:pt>
                <c:pt idx="2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egendEntry>
        <c:idx val="0"/>
        <c:delete val="1"/>
      </c:legendEntry>
      <c:layout/>
      <c:overlay val="0"/>
      <c:txPr>
        <a:bodyPr/>
        <a:lstStyle/>
        <a:p>
          <a:pPr>
            <a:defRPr sz="1400">
              <a:solidFill>
                <a:schemeClr val="bg1"/>
              </a:solidFill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DB270-E275-4D38-816B-2A75D7539C68}" type="datetimeFigureOut">
              <a:rPr lang="en-US" smtClean="0"/>
              <a:t>4/13/2013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F9B798-2028-4D59-9678-2E51FF3E0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129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A629A-B64F-4E33-808F-591C7DFDC2E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3A629A-B64F-4E33-808F-591C7DFDC2E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F186D-2AA5-4B91-A538-8A3F6D92703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7962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F186D-2AA5-4B91-A538-8A3F6D92703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796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2F07CB-B7A0-4BDC-9E24-CA0F6C532F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24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5FCAA9-0467-492E-A694-B8A00BA0D3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821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A734EF-4129-4B9F-BD8B-53DF830076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103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2720A8-C4EE-457D-9AC2-2AEFC54AE3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338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CB4F69-81E3-4D76-94E3-C604F8F08C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986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C9EB35-3526-4EE9-9CBC-A78D124571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933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0A3E93-1F49-4A84-A486-D03E41965F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53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8ADF7-A4A1-45F1-B910-E2064158D3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393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99A454-9D0F-4C64-95BB-0C02B5E7C0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15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73979C-37C2-4D42-B842-325948EB2C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83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BBA05E-81C3-4360-8342-36E6CD40AB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049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9" name="Picture 15" descr="SIRtag_transparent_whitetext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6432550"/>
            <a:ext cx="5410200" cy="42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0EED553-3D62-4520-ABA9-A1CEFB405DA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0" y="6477000"/>
            <a:ext cx="89154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38" name="Picture 14" descr="SIRlogo_tranparent_whitetext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638800"/>
            <a:ext cx="2106613" cy="782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rgbClr val="FFFF00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rgbClr val="FFFF00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rgbClr val="FFFF00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rgbClr val="FFFF00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rgbClr val="FFFF00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FFFF00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FFFF00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FFFF00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FFFF00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470025"/>
          </a:xfrm>
        </p:spPr>
        <p:txBody>
          <a:bodyPr/>
          <a:lstStyle/>
          <a:p>
            <a:pPr algn="l"/>
            <a:r>
              <a:rPr lang="en-US" sz="6000" dirty="0" smtClean="0">
                <a:solidFill>
                  <a:srgbClr val="6699FF"/>
                </a:solidFill>
              </a:rPr>
              <a:t>ICY THERAPY</a:t>
            </a:r>
            <a:br>
              <a:rPr lang="en-US" sz="6000" dirty="0" smtClean="0">
                <a:solidFill>
                  <a:srgbClr val="6699FF"/>
                </a:solidFill>
              </a:rPr>
            </a:br>
            <a:r>
              <a:rPr lang="en-US" sz="6000" dirty="0" smtClean="0">
                <a:solidFill>
                  <a:srgbClr val="6699FF"/>
                </a:solidFill>
              </a:rPr>
              <a:t>	</a:t>
            </a:r>
            <a:r>
              <a:rPr lang="en-US" sz="6000" dirty="0" smtClean="0"/>
              <a:t>spot </a:t>
            </a:r>
            <a:r>
              <a:rPr lang="en-US" sz="6000" dirty="0"/>
              <a:t>treats 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>		</a:t>
            </a:r>
            <a:r>
              <a:rPr lang="en-US" sz="6000" dirty="0" smtClean="0">
                <a:solidFill>
                  <a:srgbClr val="FF3399"/>
                </a:solidFill>
              </a:rPr>
              <a:t>CANCER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>			in </a:t>
            </a:r>
            <a:r>
              <a:rPr lang="en-US" sz="6000" dirty="0"/>
              <a:t>the lung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E215A-8251-4F65-ACEC-AC17C89E248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84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Procedure Data</a:t>
            </a:r>
            <a:endParaRPr lang="en-US" sz="4400" dirty="0"/>
          </a:p>
        </p:txBody>
      </p:sp>
      <p:sp>
        <p:nvSpPr>
          <p:cNvPr id="12" name="Slide Number Placeholder 3"/>
          <p:cNvSpPr txBox="1">
            <a:spLocks/>
          </p:cNvSpPr>
          <p:nvPr/>
        </p:nvSpPr>
        <p:spPr>
          <a:xfrm>
            <a:off x="8319775" y="6534680"/>
            <a:ext cx="690113" cy="225784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3CB725D-FAF2-441E-B9A0-985A86DB113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70496" y="6534680"/>
            <a:ext cx="3316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Confidential</a:t>
            </a:r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762000" y="3429000"/>
            <a:ext cx="4191000" cy="3075018"/>
            <a:chOff x="3618272" y="1806677"/>
            <a:chExt cx="4191000" cy="3075018"/>
          </a:xfrm>
        </p:grpSpPr>
        <p:pic>
          <p:nvPicPr>
            <p:cNvPr id="21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18272" y="2545326"/>
              <a:ext cx="4191000" cy="2336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2" name="TextBox 21"/>
            <p:cNvSpPr txBox="1"/>
            <p:nvPr/>
          </p:nvSpPr>
          <p:spPr>
            <a:xfrm>
              <a:off x="4085303" y="2490862"/>
              <a:ext cx="17526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</a:rPr>
                <a:t>Bilateral</a:t>
              </a:r>
            </a:p>
            <a:p>
              <a:pPr algn="ctr"/>
              <a:r>
                <a:rPr lang="en-US" sz="2000" b="1" dirty="0" smtClean="0">
                  <a:solidFill>
                    <a:schemeClr val="bg1"/>
                  </a:solidFill>
                </a:rPr>
                <a:t>20%</a:t>
              </a:r>
              <a:endParaRPr 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357966" y="3510860"/>
              <a:ext cx="17526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</a:rPr>
                <a:t>Unilateral</a:t>
              </a:r>
            </a:p>
            <a:p>
              <a:pPr algn="ctr"/>
              <a:r>
                <a:rPr lang="en-US" sz="2000" b="1" dirty="0" smtClean="0">
                  <a:solidFill>
                    <a:schemeClr val="bg1"/>
                  </a:solidFill>
                </a:rPr>
                <a:t>80%</a:t>
              </a:r>
              <a:endParaRPr 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618272" y="1806677"/>
              <a:ext cx="26866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</a:rPr>
                <a:t>Tumor Locations</a:t>
              </a:r>
              <a:endParaRPr lang="en-US" sz="2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88522" y="1308109"/>
            <a:ext cx="4566960" cy="1835127"/>
            <a:chOff x="288522" y="1308109"/>
            <a:chExt cx="5297890" cy="2140775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726818" y="2378500"/>
              <a:ext cx="4267200" cy="1"/>
            </a:xfrm>
            <a:prstGeom prst="line">
              <a:avLst/>
            </a:prstGeom>
            <a:ln w="889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Can 26"/>
            <p:cNvSpPr/>
            <p:nvPr/>
          </p:nvSpPr>
          <p:spPr>
            <a:xfrm rot="5400000">
              <a:off x="1750328" y="2100303"/>
              <a:ext cx="444221" cy="583178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900112" y="1447258"/>
              <a:ext cx="2867025" cy="4667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bg1"/>
                  </a:solidFill>
                </a:rPr>
                <a:t>Tumor Size (cm)</a:t>
              </a:r>
              <a:endParaRPr lang="en-US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124552" y="2743126"/>
              <a:ext cx="1461860" cy="4308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Max: 3.2 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88522" y="2743126"/>
              <a:ext cx="1223179" cy="4308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Min: 0.3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391111" y="2743126"/>
              <a:ext cx="1469307" cy="4308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>
                  <a:solidFill>
                    <a:schemeClr val="bg1"/>
                  </a:solidFill>
                </a:rPr>
                <a:t>Avg</a:t>
              </a:r>
              <a:r>
                <a:rPr lang="en-US" dirty="0" smtClean="0">
                  <a:solidFill>
                    <a:schemeClr val="bg1"/>
                  </a:solidFill>
                </a:rPr>
                <a:t>: 1.4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28612" y="1308109"/>
              <a:ext cx="5257800" cy="2140775"/>
            </a:xfrm>
            <a:prstGeom prst="rect">
              <a:avLst/>
            </a:prstGeom>
            <a:noFill/>
            <a:ln w="508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</p:grpSp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750053"/>
            <a:ext cx="40640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23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Procedure Data</a:t>
            </a:r>
            <a:endParaRPr lang="en-US" sz="4400" dirty="0"/>
          </a:p>
        </p:txBody>
      </p:sp>
      <p:sp>
        <p:nvSpPr>
          <p:cNvPr id="12" name="Slide Number Placeholder 3"/>
          <p:cNvSpPr txBox="1">
            <a:spLocks/>
          </p:cNvSpPr>
          <p:nvPr/>
        </p:nvSpPr>
        <p:spPr>
          <a:xfrm>
            <a:off x="8319775" y="6534680"/>
            <a:ext cx="690113" cy="225784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3CB725D-FAF2-441E-B9A0-985A86DB113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70496" y="6534680"/>
            <a:ext cx="3316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Confidential</a:t>
            </a:r>
            <a:endParaRPr lang="en-US" dirty="0"/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95400"/>
            <a:ext cx="3733800" cy="2500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303" y="2545762"/>
            <a:ext cx="4906297" cy="3393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121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 txBox="1">
            <a:spLocks/>
          </p:cNvSpPr>
          <p:nvPr/>
        </p:nvSpPr>
        <p:spPr>
          <a:xfrm>
            <a:off x="8319775" y="6534680"/>
            <a:ext cx="690113" cy="225784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3CB725D-FAF2-441E-B9A0-985A86DB113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70496" y="6534680"/>
            <a:ext cx="3316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Confidential</a:t>
            </a:r>
            <a:endParaRPr lang="en-US" dirty="0"/>
          </a:p>
        </p:txBody>
      </p:sp>
      <p:sp>
        <p:nvSpPr>
          <p:cNvPr id="8" name="Title 4"/>
          <p:cNvSpPr txBox="1">
            <a:spLocks/>
          </p:cNvSpPr>
          <p:nvPr/>
        </p:nvSpPr>
        <p:spPr bwMode="auto"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9pPr>
          </a:lstStyle>
          <a:p>
            <a:r>
              <a:rPr lang="en-US" sz="4400" dirty="0" smtClean="0"/>
              <a:t>Side Effects</a:t>
            </a:r>
            <a:endParaRPr lang="en-US" sz="5400" dirty="0"/>
          </a:p>
        </p:txBody>
      </p:sp>
      <p:grpSp>
        <p:nvGrpSpPr>
          <p:cNvPr id="9" name="Group 8"/>
          <p:cNvGrpSpPr/>
          <p:nvPr/>
        </p:nvGrpSpPr>
        <p:grpSpPr>
          <a:xfrm>
            <a:off x="304800" y="1246024"/>
            <a:ext cx="3429000" cy="2716376"/>
            <a:chOff x="533400" y="348734"/>
            <a:chExt cx="3576637" cy="2814580"/>
          </a:xfrm>
        </p:grpSpPr>
        <p:pic>
          <p:nvPicPr>
            <p:cNvPr id="10" name="Picture 3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4002"/>
            <a:stretch/>
          </p:blipFill>
          <p:spPr bwMode="auto">
            <a:xfrm>
              <a:off x="533400" y="457200"/>
              <a:ext cx="3576637" cy="2706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1447800" y="348734"/>
              <a:ext cx="2133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CTCAE Grade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886200" y="1719442"/>
            <a:ext cx="5253538" cy="2623958"/>
            <a:chOff x="4162424" y="348734"/>
            <a:chExt cx="4782846" cy="2395358"/>
          </a:xfrm>
        </p:grpSpPr>
        <p:sp>
          <p:nvSpPr>
            <p:cNvPr id="16" name="Rectangle 15"/>
            <p:cNvSpPr/>
            <p:nvPr/>
          </p:nvSpPr>
          <p:spPr>
            <a:xfrm>
              <a:off x="4467224" y="1219200"/>
              <a:ext cx="1707012" cy="12081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Pneumothorax</a:t>
              </a:r>
            </a:p>
            <a:p>
              <a:r>
                <a:rPr lang="en-US" sz="1600" dirty="0" smtClean="0">
                  <a:solidFill>
                    <a:schemeClr val="bg1"/>
                  </a:solidFill>
                </a:rPr>
                <a:t>Pleural Effusion</a:t>
              </a:r>
            </a:p>
            <a:p>
              <a:r>
                <a:rPr lang="en-US" sz="1600" dirty="0" smtClean="0">
                  <a:solidFill>
                    <a:schemeClr val="bg1"/>
                  </a:solidFill>
                </a:rPr>
                <a:t>Pain: Chest/Back</a:t>
              </a:r>
            </a:p>
            <a:p>
              <a:r>
                <a:rPr lang="en-US" sz="1600" dirty="0" smtClean="0">
                  <a:solidFill>
                    <a:schemeClr val="bg1"/>
                  </a:solidFill>
                </a:rPr>
                <a:t>Hemorrhage</a:t>
              </a:r>
            </a:p>
            <a:p>
              <a:r>
                <a:rPr lang="en-US" sz="1600" dirty="0" smtClean="0">
                  <a:solidFill>
                    <a:schemeClr val="bg1"/>
                  </a:solidFill>
                </a:rPr>
                <a:t>Cough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495800" y="838200"/>
              <a:ext cx="1470318" cy="3090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Adverse Event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145058" y="838200"/>
              <a:ext cx="884678" cy="30905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Number 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126588" y="838200"/>
              <a:ext cx="1818682" cy="30905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 smtClean="0">
                  <a:solidFill>
                    <a:schemeClr val="bg1"/>
                  </a:solidFill>
                </a:rPr>
                <a:t>Rate </a:t>
              </a:r>
              <a:r>
                <a:rPr lang="en-US" sz="1600" dirty="0">
                  <a:solidFill>
                    <a:schemeClr val="bg1"/>
                  </a:solidFill>
                </a:rPr>
                <a:t>Per </a:t>
              </a:r>
              <a:r>
                <a:rPr lang="en-US" sz="1600" dirty="0" smtClean="0">
                  <a:solidFill>
                    <a:schemeClr val="bg1"/>
                  </a:solidFill>
                </a:rPr>
                <a:t>Procedure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942609" y="1219200"/>
              <a:ext cx="1133475" cy="12081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24</a:t>
              </a:r>
            </a:p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10</a:t>
              </a:r>
            </a:p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6</a:t>
              </a:r>
            </a:p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4</a:t>
              </a:r>
            </a:p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3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145638" y="1219200"/>
              <a:ext cx="1524000" cy="12081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50%</a:t>
              </a:r>
            </a:p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21%</a:t>
              </a:r>
            </a:p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13%</a:t>
              </a:r>
            </a:p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8%</a:t>
              </a:r>
            </a:p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6%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322823" y="348734"/>
              <a:ext cx="2133600" cy="3090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schemeClr val="bg1"/>
                  </a:solidFill>
                </a:rPr>
                <a:t>Top Five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162424" y="348734"/>
              <a:ext cx="4600575" cy="2395358"/>
            </a:xfrm>
            <a:prstGeom prst="rect">
              <a:avLst/>
            </a:prstGeom>
            <a:noFill/>
            <a:ln w="508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08008" y="4771133"/>
            <a:ext cx="6345706" cy="1567398"/>
            <a:chOff x="4300383" y="315932"/>
            <a:chExt cx="5162356" cy="1567398"/>
          </a:xfrm>
        </p:grpSpPr>
        <p:sp>
          <p:nvSpPr>
            <p:cNvPr id="25" name="TextBox 24"/>
            <p:cNvSpPr txBox="1"/>
            <p:nvPr/>
          </p:nvSpPr>
          <p:spPr>
            <a:xfrm>
              <a:off x="4495799" y="838200"/>
              <a:ext cx="496694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en-US" sz="2000" dirty="0" smtClean="0">
                  <a:solidFill>
                    <a:schemeClr val="bg1"/>
                  </a:solidFill>
                </a:rPr>
                <a:t>Non-Cardiac Chest Pain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en-US" sz="2000" dirty="0" smtClean="0">
                  <a:solidFill>
                    <a:schemeClr val="bg1"/>
                  </a:solidFill>
                </a:rPr>
                <a:t>Pneumothorax requiring VATS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en-US" sz="2000" dirty="0" smtClean="0">
                  <a:solidFill>
                    <a:schemeClr val="bg1"/>
                  </a:solidFill>
                </a:rPr>
                <a:t>AV Fistula thrombosis requiring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thrombectomy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322823" y="348734"/>
              <a:ext cx="2133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Grade 3 Events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300383" y="315932"/>
              <a:ext cx="4790415" cy="1567398"/>
            </a:xfrm>
            <a:prstGeom prst="rect">
              <a:avLst/>
            </a:prstGeom>
            <a:noFill/>
            <a:ln w="508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586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Response Rate</a:t>
            </a:r>
            <a:endParaRPr lang="en-US" sz="4400" dirty="0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76400"/>
            <a:ext cx="6934200" cy="4384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438400" y="1367135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100%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67400" y="1367135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100%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14800" y="1367135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95%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E215A-8251-4F65-ACEC-AC17C89E248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07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-3619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Lung Cryoablation</a:t>
            </a:r>
          </a:p>
        </p:txBody>
      </p:sp>
      <p:pic>
        <p:nvPicPr>
          <p:cNvPr id="2051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24" b="18167"/>
          <a:stretch>
            <a:fillRect/>
          </a:stretch>
        </p:blipFill>
        <p:spPr bwMode="auto">
          <a:xfrm>
            <a:off x="-9525" y="611188"/>
            <a:ext cx="4572000" cy="291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val 1"/>
          <p:cNvSpPr/>
          <p:nvPr/>
        </p:nvSpPr>
        <p:spPr>
          <a:xfrm>
            <a:off x="1295400" y="1162050"/>
            <a:ext cx="533400" cy="533400"/>
          </a:xfrm>
          <a:prstGeom prst="ellipse">
            <a:avLst/>
          </a:prstGeom>
          <a:noFill/>
          <a:ln>
            <a:solidFill>
              <a:srgbClr val="FF5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32" b="17291"/>
          <a:stretch>
            <a:fillRect/>
          </a:stretch>
        </p:blipFill>
        <p:spPr bwMode="auto">
          <a:xfrm>
            <a:off x="4572000" y="611188"/>
            <a:ext cx="4572000" cy="294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39" t="31873" r="23029" b="34064"/>
          <a:stretch>
            <a:fillRect/>
          </a:stretch>
        </p:blipFill>
        <p:spPr bwMode="auto">
          <a:xfrm>
            <a:off x="5830888" y="1973263"/>
            <a:ext cx="3313112" cy="155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514975" y="487363"/>
            <a:ext cx="2519363" cy="369887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Axial Probe Placement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324600" y="1997075"/>
            <a:ext cx="2235200" cy="30797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Coronal Probe Placement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514975" y="1619250"/>
            <a:ext cx="504825" cy="377825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514975" y="1997075"/>
            <a:ext cx="1190625" cy="688975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72000" y="1630363"/>
            <a:ext cx="841375" cy="73818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>
                <a:solidFill>
                  <a:schemeClr val="bg1">
                    <a:lumMod val="85000"/>
                  </a:schemeClr>
                </a:solidFill>
              </a:rPr>
              <a:t>Needles</a:t>
            </a:r>
          </a:p>
          <a:p>
            <a:pPr algn="ctr">
              <a:defRPr/>
            </a:pPr>
            <a:r>
              <a:rPr lang="en-US" sz="1400" dirty="0">
                <a:solidFill>
                  <a:schemeClr val="bg1">
                    <a:lumMod val="85000"/>
                  </a:schemeClr>
                </a:solidFill>
              </a:rPr>
              <a:t>In</a:t>
            </a:r>
          </a:p>
          <a:p>
            <a:pPr algn="ctr">
              <a:defRPr/>
            </a:pPr>
            <a:r>
              <a:rPr lang="en-US" sz="1400" dirty="0">
                <a:solidFill>
                  <a:schemeClr val="bg1">
                    <a:lumMod val="85000"/>
                  </a:schemeClr>
                </a:solidFill>
              </a:rPr>
              <a:t>Tumor</a:t>
            </a:r>
          </a:p>
        </p:txBody>
      </p:sp>
      <p:cxnSp>
        <p:nvCxnSpPr>
          <p:cNvPr id="13" name="Straight Arrow Connector 12"/>
          <p:cNvCxnSpPr>
            <a:endCxn id="2" idx="3"/>
          </p:cNvCxnSpPr>
          <p:nvPr/>
        </p:nvCxnSpPr>
        <p:spPr>
          <a:xfrm flipV="1">
            <a:off x="762000" y="1617663"/>
            <a:ext cx="611188" cy="450850"/>
          </a:xfrm>
          <a:prstGeom prst="straightConnector1">
            <a:avLst/>
          </a:prstGeom>
          <a:ln w="28575">
            <a:solidFill>
              <a:srgbClr val="FF5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52400" y="1847850"/>
            <a:ext cx="693738" cy="52387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>
                <a:solidFill>
                  <a:srgbClr val="FF5050"/>
                </a:solidFill>
              </a:rPr>
              <a:t>Lung </a:t>
            </a:r>
          </a:p>
          <a:p>
            <a:pPr algn="ctr">
              <a:defRPr/>
            </a:pPr>
            <a:r>
              <a:rPr lang="en-US" sz="1400" dirty="0">
                <a:solidFill>
                  <a:srgbClr val="FF5050"/>
                </a:solidFill>
              </a:rPr>
              <a:t>Tumor</a:t>
            </a:r>
          </a:p>
        </p:txBody>
      </p:sp>
      <p:pic>
        <p:nvPicPr>
          <p:cNvPr id="2062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83" b="17615"/>
          <a:stretch>
            <a:fillRect/>
          </a:stretch>
        </p:blipFill>
        <p:spPr bwMode="auto">
          <a:xfrm>
            <a:off x="2239963" y="3524250"/>
            <a:ext cx="4541837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Isosceles Triangle 17"/>
          <p:cNvSpPr/>
          <p:nvPr/>
        </p:nvSpPr>
        <p:spPr>
          <a:xfrm rot="5400000">
            <a:off x="3355181" y="4074319"/>
            <a:ext cx="119063" cy="161925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Isosceles Triangle 24"/>
          <p:cNvSpPr/>
          <p:nvPr/>
        </p:nvSpPr>
        <p:spPr>
          <a:xfrm rot="5400000">
            <a:off x="3288507" y="4336256"/>
            <a:ext cx="119062" cy="161925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Isosceles Triangle 26"/>
          <p:cNvSpPr/>
          <p:nvPr/>
        </p:nvSpPr>
        <p:spPr>
          <a:xfrm rot="19200000" flipH="1">
            <a:off x="3886200" y="4600575"/>
            <a:ext cx="119063" cy="161925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Isosceles Triangle 27"/>
          <p:cNvSpPr/>
          <p:nvPr/>
        </p:nvSpPr>
        <p:spPr>
          <a:xfrm rot="16200000" flipH="1">
            <a:off x="4002881" y="4121944"/>
            <a:ext cx="119063" cy="161925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Isosceles Triangle 28"/>
          <p:cNvSpPr/>
          <p:nvPr/>
        </p:nvSpPr>
        <p:spPr>
          <a:xfrm rot="16200000" flipH="1">
            <a:off x="3983832" y="4364831"/>
            <a:ext cx="119062" cy="161925"/>
          </a:xfrm>
          <a:prstGeom prst="triangl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233613" y="5019675"/>
            <a:ext cx="773112" cy="5238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dirty="0">
                <a:solidFill>
                  <a:srgbClr val="00B0F0"/>
                </a:solidFill>
              </a:rPr>
              <a:t>Ice Ball</a:t>
            </a:r>
          </a:p>
          <a:p>
            <a:pPr algn="ctr">
              <a:defRPr/>
            </a:pPr>
            <a:r>
              <a:rPr lang="en-US" sz="1400" dirty="0">
                <a:solidFill>
                  <a:srgbClr val="00B0F0"/>
                </a:solidFill>
              </a:rPr>
              <a:t>Edge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2981325" y="4619625"/>
            <a:ext cx="514350" cy="700088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" name="TextBox 2047"/>
          <p:cNvSpPr txBox="1"/>
          <p:nvPr/>
        </p:nvSpPr>
        <p:spPr>
          <a:xfrm>
            <a:off x="3876675" y="3525838"/>
            <a:ext cx="1082675" cy="369887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Freezing</a:t>
            </a:r>
          </a:p>
        </p:txBody>
      </p:sp>
      <p:sp>
        <p:nvSpPr>
          <p:cNvPr id="2049" name="TextBox 2048"/>
          <p:cNvSpPr txBox="1"/>
          <p:nvPr/>
        </p:nvSpPr>
        <p:spPr>
          <a:xfrm>
            <a:off x="1295400" y="600075"/>
            <a:ext cx="1865313" cy="369888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Lung Metastasis</a:t>
            </a:r>
          </a:p>
        </p:txBody>
      </p:sp>
    </p:spTree>
    <p:extLst>
      <p:ext uri="{BB962C8B-B14F-4D97-AF65-F5344CB8AC3E}">
        <p14:creationId xmlns:p14="http://schemas.microsoft.com/office/powerpoint/2010/main" val="109182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sz="3200" dirty="0" err="1">
                <a:solidFill>
                  <a:schemeClr val="bg1"/>
                </a:solidFill>
              </a:rPr>
              <a:t>Cryoablation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of </a:t>
            </a:r>
            <a:r>
              <a:rPr lang="en-US" sz="3200" dirty="0">
                <a:solidFill>
                  <a:schemeClr val="bg1"/>
                </a:solidFill>
              </a:rPr>
              <a:t>lung tumors </a:t>
            </a:r>
            <a:r>
              <a:rPr lang="en-US" sz="3200" dirty="0" err="1" smtClean="0">
                <a:solidFill>
                  <a:schemeClr val="bg1"/>
                </a:solidFill>
              </a:rPr>
              <a:t>mets</a:t>
            </a:r>
            <a:r>
              <a:rPr lang="en-US" sz="3200" dirty="0" smtClean="0">
                <a:solidFill>
                  <a:schemeClr val="bg1"/>
                </a:solidFill>
              </a:rPr>
              <a:t> ≤</a:t>
            </a:r>
            <a:r>
              <a:rPr lang="en-US" sz="3200" dirty="0">
                <a:solidFill>
                  <a:schemeClr val="bg1"/>
                </a:solidFill>
              </a:rPr>
              <a:t>3.5 cm appears </a:t>
            </a:r>
            <a:r>
              <a:rPr lang="en-US" sz="3200" dirty="0" smtClean="0">
                <a:solidFill>
                  <a:srgbClr val="FF3399"/>
                </a:solidFill>
              </a:rPr>
              <a:t>safe and efficacious</a:t>
            </a: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r>
              <a:rPr lang="en-US" sz="3200" dirty="0">
                <a:solidFill>
                  <a:schemeClr val="bg1"/>
                </a:solidFill>
              </a:rPr>
              <a:t>P</a:t>
            </a:r>
            <a:r>
              <a:rPr lang="en-US" sz="3200" dirty="0" smtClean="0">
                <a:solidFill>
                  <a:schemeClr val="bg1"/>
                </a:solidFill>
              </a:rPr>
              <a:t>reliminary short-term results offer </a:t>
            </a:r>
            <a:r>
              <a:rPr lang="en-US" dirty="0" smtClean="0">
                <a:solidFill>
                  <a:srgbClr val="66FF33"/>
                </a:solidFill>
              </a:rPr>
              <a:t>promising </a:t>
            </a:r>
            <a:r>
              <a:rPr lang="en-US" dirty="0">
                <a:solidFill>
                  <a:srgbClr val="66FF33"/>
                </a:solidFill>
              </a:rPr>
              <a:t>local tumor </a:t>
            </a:r>
            <a:r>
              <a:rPr lang="en-US" dirty="0" smtClean="0">
                <a:solidFill>
                  <a:srgbClr val="66FF33"/>
                </a:solidFill>
              </a:rPr>
              <a:t>control</a:t>
            </a:r>
          </a:p>
          <a:p>
            <a:endParaRPr lang="en-US" sz="3200" dirty="0" smtClean="0">
              <a:solidFill>
                <a:schemeClr val="bg1"/>
              </a:solidFill>
            </a:endParaRPr>
          </a:p>
          <a:p>
            <a:r>
              <a:rPr lang="en-US" sz="3200" dirty="0" smtClean="0">
                <a:solidFill>
                  <a:schemeClr val="bg1"/>
                </a:solidFill>
              </a:rPr>
              <a:t>Larger </a:t>
            </a:r>
            <a:r>
              <a:rPr lang="en-US" sz="3200" dirty="0">
                <a:solidFill>
                  <a:schemeClr val="bg1"/>
                </a:solidFill>
              </a:rPr>
              <a:t>experience and </a:t>
            </a:r>
            <a:r>
              <a:rPr lang="en-US" sz="3200" dirty="0">
                <a:solidFill>
                  <a:srgbClr val="6699FF"/>
                </a:solidFill>
              </a:rPr>
              <a:t>longer follow-up </a:t>
            </a:r>
            <a:r>
              <a:rPr lang="en-US" sz="3200" dirty="0">
                <a:solidFill>
                  <a:schemeClr val="bg1"/>
                </a:solidFill>
              </a:rPr>
              <a:t>is </a:t>
            </a:r>
            <a:r>
              <a:rPr lang="en-US" sz="3200" dirty="0" smtClean="0">
                <a:solidFill>
                  <a:schemeClr val="bg1"/>
                </a:solidFill>
              </a:rPr>
              <a:t>necessary</a:t>
            </a:r>
            <a:endParaRPr lang="en-US" sz="3200" dirty="0">
              <a:solidFill>
                <a:schemeClr val="bg1"/>
              </a:solidFill>
            </a:endParaRPr>
          </a:p>
          <a:p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E215A-8251-4F65-ACEC-AC17C89E2489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sz="4000" dirty="0" smtClean="0"/>
              <a:t>Take Home Points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2620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4"/>
          <p:cNvGrpSpPr>
            <a:grpSpLocks/>
          </p:cNvGrpSpPr>
          <p:nvPr/>
        </p:nvGrpSpPr>
        <p:grpSpPr bwMode="auto">
          <a:xfrm>
            <a:off x="609600" y="304800"/>
            <a:ext cx="8229600" cy="4286486"/>
            <a:chOff x="1954714" y="1438478"/>
            <a:chExt cx="5070475" cy="2095297"/>
          </a:xfrm>
        </p:grpSpPr>
        <p:sp>
          <p:nvSpPr>
            <p:cNvPr id="14" name="TextBox 6"/>
            <p:cNvSpPr txBox="1">
              <a:spLocks noChangeArrowheads="1"/>
            </p:cNvSpPr>
            <p:nvPr/>
          </p:nvSpPr>
          <p:spPr bwMode="auto">
            <a:xfrm>
              <a:off x="2786063" y="3071813"/>
              <a:ext cx="3857625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5" name="Text Box 10"/>
            <p:cNvSpPr txBox="1">
              <a:spLocks noChangeArrowheads="1"/>
            </p:cNvSpPr>
            <p:nvPr/>
          </p:nvSpPr>
          <p:spPr bwMode="auto">
            <a:xfrm>
              <a:off x="1954714" y="1438478"/>
              <a:ext cx="5070475" cy="438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Aft>
                  <a:spcPts val="1000"/>
                </a:spcAft>
              </a:pPr>
              <a:r>
                <a:rPr lang="en-US" sz="2200" dirty="0">
                  <a:solidFill>
                    <a:schemeClr val="bg1"/>
                  </a:solidFill>
                  <a:latin typeface="Tw Cen MT Condensed Extra Bold" pitchFamily="34" charset="0"/>
                </a:rPr>
                <a:t>E</a:t>
              </a:r>
              <a:r>
                <a:rPr lang="en-US" sz="2200" dirty="0">
                  <a:solidFill>
                    <a:schemeClr val="accent2">
                      <a:lumMod val="40000"/>
                      <a:lumOff val="60000"/>
                    </a:schemeClr>
                  </a:solidFill>
                  <a:latin typeface="Tw Cen MT Condensed Extra Bold" pitchFamily="34" charset="0"/>
                </a:rPr>
                <a:t>valuating</a:t>
              </a:r>
              <a:r>
                <a:rPr lang="en-US" sz="2200" dirty="0">
                  <a:solidFill>
                    <a:srgbClr val="000000"/>
                  </a:solidFill>
                  <a:latin typeface="Tw Cen MT Condensed Extra Bold" pitchFamily="34" charset="0"/>
                </a:rPr>
                <a:t> </a:t>
              </a:r>
              <a:r>
                <a:rPr lang="en-US" sz="2200" dirty="0">
                  <a:solidFill>
                    <a:schemeClr val="bg1"/>
                  </a:solidFill>
                  <a:latin typeface="Tw Cen MT Condensed Extra Bold" pitchFamily="34" charset="0"/>
                </a:rPr>
                <a:t>C</a:t>
              </a:r>
              <a:r>
                <a:rPr lang="en-US" sz="2200" dirty="0">
                  <a:solidFill>
                    <a:schemeClr val="accent2">
                      <a:lumMod val="40000"/>
                      <a:lumOff val="60000"/>
                    </a:schemeClr>
                  </a:solidFill>
                  <a:latin typeface="Tw Cen MT Condensed Extra Bold" pitchFamily="34" charset="0"/>
                </a:rPr>
                <a:t>ryoablation </a:t>
              </a:r>
              <a:r>
                <a:rPr lang="en-US" sz="2200" dirty="0" smtClean="0">
                  <a:solidFill>
                    <a:schemeClr val="accent2">
                      <a:lumMod val="40000"/>
                      <a:lumOff val="60000"/>
                    </a:schemeClr>
                  </a:solidFill>
                  <a:latin typeface="Tw Cen MT Condensed Extra Bold" pitchFamily="34" charset="0"/>
                </a:rPr>
                <a:t>of Metastatic</a:t>
              </a:r>
              <a:r>
                <a:rPr lang="en-US" sz="2200" dirty="0" smtClean="0">
                  <a:solidFill>
                    <a:srgbClr val="000000"/>
                  </a:solidFill>
                  <a:latin typeface="Tw Cen MT Condensed Extra Bold" pitchFamily="34" charset="0"/>
                </a:rPr>
                <a:t> </a:t>
              </a:r>
              <a:r>
                <a:rPr lang="en-US" sz="2200" dirty="0">
                  <a:solidFill>
                    <a:schemeClr val="bg1"/>
                  </a:solidFill>
                  <a:latin typeface="Tw Cen MT Condensed Extra Bold" pitchFamily="34" charset="0"/>
                </a:rPr>
                <a:t>L</a:t>
              </a:r>
              <a:r>
                <a:rPr lang="en-US" sz="2200" dirty="0">
                  <a:solidFill>
                    <a:schemeClr val="accent2">
                      <a:lumMod val="40000"/>
                      <a:lumOff val="60000"/>
                    </a:schemeClr>
                  </a:solidFill>
                  <a:latin typeface="Tw Cen MT Condensed Extra Bold" pitchFamily="34" charset="0"/>
                </a:rPr>
                <a:t>ung/Pleura Tumors </a:t>
              </a:r>
              <a:r>
                <a:rPr lang="en-US" sz="2200" dirty="0">
                  <a:solidFill>
                    <a:schemeClr val="bg1"/>
                  </a:solidFill>
                  <a:latin typeface="Tw Cen MT Condensed Extra Bold" pitchFamily="34" charset="0"/>
                </a:rPr>
                <a:t>I</a:t>
              </a:r>
              <a:r>
                <a:rPr lang="en-US" sz="2200" dirty="0">
                  <a:solidFill>
                    <a:schemeClr val="accent2">
                      <a:lumMod val="40000"/>
                      <a:lumOff val="60000"/>
                    </a:schemeClr>
                  </a:solidFill>
                  <a:latin typeface="Tw Cen MT Condensed Extra Bold" pitchFamily="34" charset="0"/>
                </a:rPr>
                <a:t>n</a:t>
              </a:r>
              <a:r>
                <a:rPr lang="en-US" sz="2200" dirty="0">
                  <a:solidFill>
                    <a:srgbClr val="000000"/>
                  </a:solidFill>
                  <a:latin typeface="Tw Cen MT Condensed Extra Bold" pitchFamily="34" charset="0"/>
                </a:rPr>
                <a:t> </a:t>
              </a:r>
              <a:r>
                <a:rPr lang="en-US" sz="2200" dirty="0">
                  <a:solidFill>
                    <a:schemeClr val="bg1"/>
                  </a:solidFill>
                  <a:latin typeface="Tw Cen MT Condensed Extra Bold" pitchFamily="34" charset="0"/>
                </a:rPr>
                <a:t>P</a:t>
              </a:r>
              <a:r>
                <a:rPr lang="en-US" sz="2200" dirty="0">
                  <a:solidFill>
                    <a:schemeClr val="accent2">
                      <a:lumMod val="40000"/>
                      <a:lumOff val="60000"/>
                    </a:schemeClr>
                  </a:solidFill>
                  <a:latin typeface="Tw Cen MT Condensed Extra Bold" pitchFamily="34" charset="0"/>
                </a:rPr>
                <a:t>atients –</a:t>
              </a:r>
              <a:r>
                <a:rPr lang="en-US" sz="2200" dirty="0">
                  <a:solidFill>
                    <a:srgbClr val="000000"/>
                  </a:solidFill>
                  <a:latin typeface="Tw Cen MT Condensed Extra Bold" pitchFamily="34" charset="0"/>
                </a:rPr>
                <a:t> </a:t>
              </a:r>
              <a:endParaRPr lang="en-US" sz="2200" dirty="0" smtClean="0">
                <a:solidFill>
                  <a:srgbClr val="000000"/>
                </a:solidFill>
                <a:latin typeface="Tw Cen MT Condensed Extra Bold" pitchFamily="34" charset="0"/>
              </a:endParaRPr>
            </a:p>
            <a:p>
              <a:pPr algn="ctr" eaLnBrk="1" hangingPunct="1">
                <a:spcAft>
                  <a:spcPts val="1000"/>
                </a:spcAft>
              </a:pPr>
              <a:r>
                <a:rPr lang="en-US" sz="2200" dirty="0" smtClean="0">
                  <a:solidFill>
                    <a:schemeClr val="bg1"/>
                  </a:solidFill>
                  <a:latin typeface="Tw Cen MT Condensed Extra Bold" pitchFamily="34" charset="0"/>
                </a:rPr>
                <a:t>S</a:t>
              </a:r>
              <a:r>
                <a:rPr lang="en-US" sz="2200" dirty="0" smtClean="0">
                  <a:solidFill>
                    <a:schemeClr val="accent2">
                      <a:lumMod val="40000"/>
                      <a:lumOff val="60000"/>
                    </a:schemeClr>
                  </a:solidFill>
                  <a:latin typeface="Tw Cen MT Condensed Extra Bold" pitchFamily="34" charset="0"/>
                </a:rPr>
                <a:t>afety</a:t>
              </a:r>
              <a:r>
                <a:rPr lang="en-US" sz="2200" dirty="0" smtClean="0">
                  <a:solidFill>
                    <a:srgbClr val="000000"/>
                  </a:solidFill>
                  <a:latin typeface="Tw Cen MT Condensed Extra Bold" pitchFamily="34" charset="0"/>
                </a:rPr>
                <a:t> </a:t>
              </a:r>
              <a:r>
                <a:rPr lang="en-US" sz="2200" dirty="0">
                  <a:solidFill>
                    <a:schemeClr val="accent2">
                      <a:lumMod val="40000"/>
                      <a:lumOff val="60000"/>
                    </a:schemeClr>
                  </a:solidFill>
                  <a:latin typeface="Tw Cen MT Condensed Extra Bold" pitchFamily="34" charset="0"/>
                </a:rPr>
                <a:t>and</a:t>
              </a:r>
              <a:r>
                <a:rPr lang="en-US" sz="2200" dirty="0">
                  <a:solidFill>
                    <a:srgbClr val="000000"/>
                  </a:solidFill>
                  <a:latin typeface="Tw Cen MT Condensed Extra Bold" pitchFamily="34" charset="0"/>
                </a:rPr>
                <a:t> </a:t>
              </a:r>
              <a:r>
                <a:rPr lang="en-US" sz="2200" dirty="0">
                  <a:solidFill>
                    <a:schemeClr val="bg1"/>
                  </a:solidFill>
                  <a:latin typeface="Tw Cen MT Condensed Extra Bold" pitchFamily="34" charset="0"/>
                </a:rPr>
                <a:t>E</a:t>
              </a:r>
              <a:r>
                <a:rPr lang="en-US" sz="2200" dirty="0">
                  <a:solidFill>
                    <a:schemeClr val="accent2">
                      <a:lumMod val="40000"/>
                      <a:lumOff val="60000"/>
                    </a:schemeClr>
                  </a:solidFill>
                  <a:latin typeface="Tw Cen MT Condensed Extra Bold" pitchFamily="34" charset="0"/>
                </a:rPr>
                <a:t>fficacy</a:t>
              </a:r>
              <a:endParaRPr lang="en-US" sz="2200" dirty="0"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  <p:grpSp>
          <p:nvGrpSpPr>
            <p:cNvPr id="16" name="Group 11"/>
            <p:cNvGrpSpPr>
              <a:grpSpLocks/>
            </p:cNvGrpSpPr>
            <p:nvPr/>
          </p:nvGrpSpPr>
          <p:grpSpPr bwMode="auto">
            <a:xfrm>
              <a:off x="1993916" y="2071688"/>
              <a:ext cx="1719262" cy="1138237"/>
              <a:chOff x="5047" y="5093"/>
              <a:chExt cx="5115" cy="2760"/>
            </a:xfrm>
          </p:grpSpPr>
          <p:sp>
            <p:nvSpPr>
              <p:cNvPr id="18" name="AutoShape 12"/>
              <p:cNvSpPr>
                <a:spLocks noChangeArrowheads="1"/>
              </p:cNvSpPr>
              <p:nvPr/>
            </p:nvSpPr>
            <p:spPr bwMode="auto">
              <a:xfrm rot="-5400000">
                <a:off x="6225" y="3915"/>
                <a:ext cx="2760" cy="511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600"/>
                  <a:gd name="T13" fmla="*/ 0 h 21600"/>
                  <a:gd name="T14" fmla="*/ 21600 w 21600"/>
                  <a:gd name="T15" fmla="*/ 7715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5400" y="10800"/>
                    </a:moveTo>
                    <a:cubicBezTo>
                      <a:pt x="5400" y="7817"/>
                      <a:pt x="7817" y="5400"/>
                      <a:pt x="10800" y="5400"/>
                    </a:cubicBezTo>
                    <a:cubicBezTo>
                      <a:pt x="13782" y="5399"/>
                      <a:pt x="16199" y="7817"/>
                      <a:pt x="16200" y="10799"/>
                    </a:cubicBezTo>
                    <a:lnTo>
                      <a:pt x="21600" y="10800"/>
                    </a:lnTo>
                    <a:cubicBezTo>
                      <a:pt x="21600" y="4835"/>
                      <a:pt x="16764" y="0"/>
                      <a:pt x="10800" y="0"/>
                    </a:cubicBezTo>
                    <a:cubicBezTo>
                      <a:pt x="4835" y="0"/>
                      <a:pt x="0" y="4835"/>
                      <a:pt x="0" y="10800"/>
                    </a:cubicBezTo>
                    <a:lnTo>
                      <a:pt x="5400" y="1080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70C0"/>
                  </a:gs>
                  <a:gs pos="100000">
                    <a:srgbClr val="EDF5FB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Freeform 28"/>
              <p:cNvSpPr>
                <a:spLocks/>
              </p:cNvSpPr>
              <p:nvPr/>
            </p:nvSpPr>
            <p:spPr bwMode="auto">
              <a:xfrm>
                <a:off x="7575" y="5779"/>
                <a:ext cx="1290" cy="1391"/>
              </a:xfrm>
              <a:custGeom>
                <a:avLst/>
                <a:gdLst>
                  <a:gd name="T0" fmla="*/ 581583 w 380"/>
                  <a:gd name="T1" fmla="*/ 14142 h 761"/>
                  <a:gd name="T2" fmla="*/ 580256 w 380"/>
                  <a:gd name="T3" fmla="*/ 12673 h 761"/>
                  <a:gd name="T4" fmla="*/ 570832 w 380"/>
                  <a:gd name="T5" fmla="*/ 11309 h 761"/>
                  <a:gd name="T6" fmla="*/ 555410 w 380"/>
                  <a:gd name="T7" fmla="*/ 9953 h 761"/>
                  <a:gd name="T8" fmla="*/ 535611 w 380"/>
                  <a:gd name="T9" fmla="*/ 8697 h 761"/>
                  <a:gd name="T10" fmla="*/ 511319 w 380"/>
                  <a:gd name="T11" fmla="*/ 7467 h 761"/>
                  <a:gd name="T12" fmla="*/ 483821 w 380"/>
                  <a:gd name="T13" fmla="*/ 6260 h 761"/>
                  <a:gd name="T14" fmla="*/ 448604 w 380"/>
                  <a:gd name="T15" fmla="*/ 5149 h 761"/>
                  <a:gd name="T16" fmla="*/ 410227 w 380"/>
                  <a:gd name="T17" fmla="*/ 4182 h 761"/>
                  <a:gd name="T18" fmla="*/ 368797 w 380"/>
                  <a:gd name="T19" fmla="*/ 3281 h 761"/>
                  <a:gd name="T20" fmla="*/ 324591 w 380"/>
                  <a:gd name="T21" fmla="*/ 2429 h 761"/>
                  <a:gd name="T22" fmla="*/ 276790 w 380"/>
                  <a:gd name="T23" fmla="*/ 1718 h 761"/>
                  <a:gd name="T24" fmla="*/ 226324 w 380"/>
                  <a:gd name="T25" fmla="*/ 1130 h 761"/>
                  <a:gd name="T26" fmla="*/ 174523 w 380"/>
                  <a:gd name="T27" fmla="*/ 634 h 761"/>
                  <a:gd name="T28" fmla="*/ 116348 w 380"/>
                  <a:gd name="T29" fmla="*/ 267 h 761"/>
                  <a:gd name="T30" fmla="*/ 59500 w 380"/>
                  <a:gd name="T31" fmla="*/ 80 h 761"/>
                  <a:gd name="T32" fmla="*/ 0 w 380"/>
                  <a:gd name="T33" fmla="*/ 0 h 761"/>
                  <a:gd name="T34" fmla="*/ 0 w 380"/>
                  <a:gd name="T35" fmla="*/ 28385 h 761"/>
                  <a:gd name="T36" fmla="*/ 59500 w 380"/>
                  <a:gd name="T37" fmla="*/ 28299 h 761"/>
                  <a:gd name="T38" fmla="*/ 116348 w 380"/>
                  <a:gd name="T39" fmla="*/ 28114 h 761"/>
                  <a:gd name="T40" fmla="*/ 174523 w 380"/>
                  <a:gd name="T41" fmla="*/ 27751 h 761"/>
                  <a:gd name="T42" fmla="*/ 226324 w 380"/>
                  <a:gd name="T43" fmla="*/ 27263 h 761"/>
                  <a:gd name="T44" fmla="*/ 276790 w 380"/>
                  <a:gd name="T45" fmla="*/ 26668 h 761"/>
                  <a:gd name="T46" fmla="*/ 324591 w 380"/>
                  <a:gd name="T47" fmla="*/ 25954 h 761"/>
                  <a:gd name="T48" fmla="*/ 368797 w 380"/>
                  <a:gd name="T49" fmla="*/ 25095 h 761"/>
                  <a:gd name="T50" fmla="*/ 410227 w 380"/>
                  <a:gd name="T51" fmla="*/ 24203 h 761"/>
                  <a:gd name="T52" fmla="*/ 448604 w 380"/>
                  <a:gd name="T53" fmla="*/ 23194 h 761"/>
                  <a:gd name="T54" fmla="*/ 483821 w 380"/>
                  <a:gd name="T55" fmla="*/ 22115 h 761"/>
                  <a:gd name="T56" fmla="*/ 511319 w 380"/>
                  <a:gd name="T57" fmla="*/ 20914 h 761"/>
                  <a:gd name="T58" fmla="*/ 535611 w 380"/>
                  <a:gd name="T59" fmla="*/ 19690 h 761"/>
                  <a:gd name="T60" fmla="*/ 555410 w 380"/>
                  <a:gd name="T61" fmla="*/ 18339 h 761"/>
                  <a:gd name="T62" fmla="*/ 570832 w 380"/>
                  <a:gd name="T63" fmla="*/ 17032 h 761"/>
                  <a:gd name="T64" fmla="*/ 580256 w 380"/>
                  <a:gd name="T65" fmla="*/ 15586 h 761"/>
                  <a:gd name="T66" fmla="*/ 581583 w 380"/>
                  <a:gd name="T67" fmla="*/ 14142 h 761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380"/>
                  <a:gd name="T103" fmla="*/ 0 h 761"/>
                  <a:gd name="T104" fmla="*/ 380 w 380"/>
                  <a:gd name="T105" fmla="*/ 761 h 761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380" h="761">
                    <a:moveTo>
                      <a:pt x="380" y="379"/>
                    </a:moveTo>
                    <a:lnTo>
                      <a:pt x="379" y="340"/>
                    </a:lnTo>
                    <a:lnTo>
                      <a:pt x="373" y="303"/>
                    </a:lnTo>
                    <a:lnTo>
                      <a:pt x="363" y="267"/>
                    </a:lnTo>
                    <a:lnTo>
                      <a:pt x="350" y="233"/>
                    </a:lnTo>
                    <a:lnTo>
                      <a:pt x="334" y="200"/>
                    </a:lnTo>
                    <a:lnTo>
                      <a:pt x="316" y="168"/>
                    </a:lnTo>
                    <a:lnTo>
                      <a:pt x="293" y="138"/>
                    </a:lnTo>
                    <a:lnTo>
                      <a:pt x="268" y="112"/>
                    </a:lnTo>
                    <a:lnTo>
                      <a:pt x="241" y="88"/>
                    </a:lnTo>
                    <a:lnTo>
                      <a:pt x="212" y="65"/>
                    </a:lnTo>
                    <a:lnTo>
                      <a:pt x="181" y="46"/>
                    </a:lnTo>
                    <a:lnTo>
                      <a:pt x="148" y="30"/>
                    </a:lnTo>
                    <a:lnTo>
                      <a:pt x="114" y="17"/>
                    </a:lnTo>
                    <a:lnTo>
                      <a:pt x="76" y="7"/>
                    </a:lnTo>
                    <a:lnTo>
                      <a:pt x="39" y="2"/>
                    </a:lnTo>
                    <a:lnTo>
                      <a:pt x="0" y="0"/>
                    </a:lnTo>
                    <a:lnTo>
                      <a:pt x="0" y="761"/>
                    </a:lnTo>
                    <a:lnTo>
                      <a:pt x="39" y="759"/>
                    </a:lnTo>
                    <a:lnTo>
                      <a:pt x="76" y="754"/>
                    </a:lnTo>
                    <a:lnTo>
                      <a:pt x="114" y="744"/>
                    </a:lnTo>
                    <a:lnTo>
                      <a:pt x="148" y="731"/>
                    </a:lnTo>
                    <a:lnTo>
                      <a:pt x="181" y="715"/>
                    </a:lnTo>
                    <a:lnTo>
                      <a:pt x="212" y="696"/>
                    </a:lnTo>
                    <a:lnTo>
                      <a:pt x="241" y="673"/>
                    </a:lnTo>
                    <a:lnTo>
                      <a:pt x="268" y="649"/>
                    </a:lnTo>
                    <a:lnTo>
                      <a:pt x="293" y="622"/>
                    </a:lnTo>
                    <a:lnTo>
                      <a:pt x="316" y="593"/>
                    </a:lnTo>
                    <a:lnTo>
                      <a:pt x="334" y="561"/>
                    </a:lnTo>
                    <a:lnTo>
                      <a:pt x="350" y="528"/>
                    </a:lnTo>
                    <a:lnTo>
                      <a:pt x="363" y="492"/>
                    </a:lnTo>
                    <a:lnTo>
                      <a:pt x="373" y="457"/>
                    </a:lnTo>
                    <a:lnTo>
                      <a:pt x="379" y="418"/>
                    </a:lnTo>
                    <a:lnTo>
                      <a:pt x="380" y="379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70C0"/>
                  </a:gs>
                  <a:gs pos="100000">
                    <a:srgbClr val="F9FCFE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3644872" y="2332422"/>
              <a:ext cx="1708460" cy="653782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3600" kern="10" dirty="0">
                  <a:gradFill rotWithShape="1">
                    <a:gsLst>
                      <a:gs pos="0">
                        <a:srgbClr val="6699FF"/>
                      </a:gs>
                      <a:gs pos="100000">
                        <a:srgbClr val="1B2843"/>
                      </a:gs>
                    </a:gsLst>
                    <a:path path="rect">
                      <a:fillToRect r="100000" b="100000"/>
                    </a:path>
                  </a:gradFill>
                  <a:effectLst>
                    <a:outerShdw dist="35921" dir="2700000" algn="ctr" rotWithShape="0">
                      <a:srgbClr val="C0C0C0">
                        <a:alpha val="79999"/>
                      </a:srgbClr>
                    </a:outerShdw>
                  </a:effectLst>
                  <a:latin typeface="Impact"/>
                </a:rPr>
                <a:t>ECLIPSE</a:t>
              </a:r>
            </a:p>
          </p:txBody>
        </p:sp>
      </p:grpSp>
      <p:sp>
        <p:nvSpPr>
          <p:cNvPr id="20" name="Rectangle 19"/>
          <p:cNvSpPr/>
          <p:nvPr/>
        </p:nvSpPr>
        <p:spPr>
          <a:xfrm>
            <a:off x="673499" y="4343400"/>
            <a:ext cx="82419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de Baere T</a:t>
            </a:r>
            <a:r>
              <a:rPr lang="fr-FR" sz="2400" baseline="30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1 </a:t>
            </a:r>
            <a:r>
              <a:rPr lang="fr-FR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; </a:t>
            </a:r>
            <a:r>
              <a:rPr lang="fr-FR" sz="2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Woodrum</a:t>
            </a:r>
            <a:r>
              <a:rPr lang="fr-FR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D</a:t>
            </a:r>
            <a:r>
              <a:rPr lang="fr-FR" sz="2400" baseline="30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2 </a:t>
            </a:r>
            <a:r>
              <a:rPr lang="fr-FR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; </a:t>
            </a:r>
            <a:r>
              <a:rPr lang="fr-FR" sz="2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Abtin</a:t>
            </a:r>
            <a:r>
              <a:rPr lang="fr-FR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F</a:t>
            </a:r>
            <a:r>
              <a:rPr lang="fr-FR" sz="2400" baseline="30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3 </a:t>
            </a:r>
            <a:r>
              <a:rPr lang="fr-FR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; </a:t>
            </a:r>
            <a:r>
              <a:rPr lang="fr-FR" sz="2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Littrup</a:t>
            </a:r>
            <a:r>
              <a:rPr lang="fr-FR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P</a:t>
            </a:r>
            <a:r>
              <a:rPr lang="fr-FR" sz="2400" baseline="30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4 </a:t>
            </a:r>
            <a:r>
              <a:rPr lang="fr-FR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; </a:t>
            </a:r>
            <a:r>
              <a:rPr lang="fr-FR" sz="2400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Farouil</a:t>
            </a:r>
            <a:r>
              <a:rPr lang="fr-FR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G</a:t>
            </a:r>
            <a:r>
              <a:rPr lang="fr-FR" sz="2400" baseline="300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1</a:t>
            </a:r>
            <a:r>
              <a:rPr lang="en-GB" sz="2400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endParaRPr lang="en-US" sz="24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-10427" y="5055522"/>
            <a:ext cx="7106304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700" dirty="0" smtClean="0">
                <a:solidFill>
                  <a:srgbClr val="EBF1DE"/>
                </a:solidFill>
              </a:rPr>
              <a:t>1. Institut de </a:t>
            </a:r>
            <a:r>
              <a:rPr lang="fr-FR" sz="1700" dirty="0" err="1" smtClean="0">
                <a:solidFill>
                  <a:srgbClr val="EBF1DE"/>
                </a:solidFill>
              </a:rPr>
              <a:t>Cancerologie</a:t>
            </a:r>
            <a:r>
              <a:rPr lang="fr-FR" sz="1700" dirty="0" smtClean="0">
                <a:solidFill>
                  <a:srgbClr val="EBF1DE"/>
                </a:solidFill>
              </a:rPr>
              <a:t> Gustave Roussy, VILLEJUIF Cedex, France </a:t>
            </a:r>
            <a:endParaRPr lang="en-GB" sz="1700" dirty="0" smtClean="0">
              <a:solidFill>
                <a:srgbClr val="EBF1DE"/>
              </a:solidFill>
            </a:endParaRPr>
          </a:p>
          <a:p>
            <a:r>
              <a:rPr lang="fr-FR" sz="1700" dirty="0" smtClean="0">
                <a:solidFill>
                  <a:srgbClr val="EBF1DE"/>
                </a:solidFill>
              </a:rPr>
              <a:t>2. Mayo </a:t>
            </a:r>
            <a:r>
              <a:rPr lang="fr-FR" sz="1700" dirty="0" err="1" smtClean="0">
                <a:solidFill>
                  <a:srgbClr val="EBF1DE"/>
                </a:solidFill>
              </a:rPr>
              <a:t>Clinic</a:t>
            </a:r>
            <a:r>
              <a:rPr lang="fr-FR" sz="1700" dirty="0" smtClean="0">
                <a:solidFill>
                  <a:srgbClr val="EBF1DE"/>
                </a:solidFill>
              </a:rPr>
              <a:t>, Rochester, MN, United States</a:t>
            </a:r>
            <a:endParaRPr lang="en-GB" sz="1700" dirty="0" smtClean="0">
              <a:solidFill>
                <a:srgbClr val="EBF1DE"/>
              </a:solidFill>
            </a:endParaRPr>
          </a:p>
          <a:p>
            <a:r>
              <a:rPr lang="fr-FR" sz="1700" dirty="0" smtClean="0">
                <a:solidFill>
                  <a:srgbClr val="EBF1DE"/>
                </a:solidFill>
              </a:rPr>
              <a:t>3. </a:t>
            </a:r>
            <a:r>
              <a:rPr lang="fr-FR" sz="1700" dirty="0" err="1" smtClean="0">
                <a:solidFill>
                  <a:srgbClr val="EBF1DE"/>
                </a:solidFill>
              </a:rPr>
              <a:t>Unv</a:t>
            </a:r>
            <a:r>
              <a:rPr lang="fr-FR" sz="1700" dirty="0" smtClean="0">
                <a:solidFill>
                  <a:srgbClr val="EBF1DE"/>
                </a:solidFill>
              </a:rPr>
              <a:t>. of </a:t>
            </a:r>
            <a:r>
              <a:rPr lang="fr-FR" sz="1700" dirty="0" err="1" smtClean="0">
                <a:solidFill>
                  <a:srgbClr val="EBF1DE"/>
                </a:solidFill>
              </a:rPr>
              <a:t>California</a:t>
            </a:r>
            <a:r>
              <a:rPr lang="fr-FR" sz="1700" dirty="0" smtClean="0">
                <a:solidFill>
                  <a:srgbClr val="EBF1DE"/>
                </a:solidFill>
              </a:rPr>
              <a:t>-Los Angeles, Los Angeles, CA, United States</a:t>
            </a:r>
            <a:endParaRPr lang="en-GB" sz="1700" dirty="0" smtClean="0">
              <a:solidFill>
                <a:srgbClr val="EBF1DE"/>
              </a:solidFill>
            </a:endParaRPr>
          </a:p>
          <a:p>
            <a:r>
              <a:rPr lang="fr-FR" sz="1700" dirty="0" smtClean="0">
                <a:solidFill>
                  <a:srgbClr val="EBF1DE"/>
                </a:solidFill>
              </a:rPr>
              <a:t>4. Karmanos Cancer Institute, Detroit, MI, United States</a:t>
            </a:r>
            <a:endParaRPr lang="fr-FR" sz="1700" dirty="0">
              <a:solidFill>
                <a:srgbClr val="EBF1D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E215A-8251-4F65-ACEC-AC17C89E248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00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20"/>
          <p:cNvSpPr txBox="1"/>
          <p:nvPr/>
        </p:nvSpPr>
        <p:spPr>
          <a:xfrm>
            <a:off x="685800" y="1061621"/>
            <a:ext cx="8610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fr-FR" sz="2800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Thierry de </a:t>
            </a:r>
            <a:r>
              <a:rPr lang="fr-FR" sz="2800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Beare</a:t>
            </a:r>
            <a:endParaRPr lang="fr-FR" sz="2800" dirty="0" smtClean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sz="2800" dirty="0">
                <a:solidFill>
                  <a:srgbClr val="EBF1DE"/>
                </a:solidFill>
              </a:rPr>
              <a:t>	</a:t>
            </a:r>
            <a:r>
              <a:rPr lang="fr-FR" sz="2400" dirty="0" smtClean="0">
                <a:solidFill>
                  <a:srgbClr val="EBF1DE"/>
                </a:solidFill>
              </a:rPr>
              <a:t>Institut de </a:t>
            </a:r>
            <a:r>
              <a:rPr lang="fr-FR" sz="2400" dirty="0" err="1" smtClean="0">
                <a:solidFill>
                  <a:srgbClr val="EBF1DE"/>
                </a:solidFill>
              </a:rPr>
              <a:t>Cancerologie</a:t>
            </a:r>
            <a:r>
              <a:rPr lang="fr-FR" sz="2400" dirty="0" smtClean="0">
                <a:solidFill>
                  <a:srgbClr val="EBF1DE"/>
                </a:solidFill>
              </a:rPr>
              <a:t> Gustave Roussy, 			VILLEJUIF Cedex, France</a:t>
            </a:r>
            <a:endParaRPr lang="en-GB" sz="2400" dirty="0" smtClean="0">
              <a:solidFill>
                <a:srgbClr val="EBF1DE"/>
              </a:solidFill>
            </a:endParaRPr>
          </a:p>
          <a:p>
            <a:r>
              <a:rPr lang="fr-FR" sz="2800" dirty="0" smtClean="0">
                <a:solidFill>
                  <a:srgbClr val="FF3399"/>
                </a:solidFill>
              </a:rPr>
              <a:t>2. </a:t>
            </a:r>
            <a:r>
              <a:rPr lang="fr-FR" sz="2800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David Woodrum</a:t>
            </a:r>
          </a:p>
          <a:p>
            <a:r>
              <a:rPr lang="fr-FR" sz="2800" dirty="0">
                <a:solidFill>
                  <a:srgbClr val="EBF1DE"/>
                </a:solidFill>
              </a:rPr>
              <a:t>	</a:t>
            </a:r>
            <a:r>
              <a:rPr lang="fr-FR" sz="2400" dirty="0" smtClean="0">
                <a:solidFill>
                  <a:srgbClr val="EBF1DE"/>
                </a:solidFill>
              </a:rPr>
              <a:t>Mayo </a:t>
            </a:r>
            <a:r>
              <a:rPr lang="fr-FR" sz="2400" dirty="0" err="1" smtClean="0">
                <a:solidFill>
                  <a:srgbClr val="EBF1DE"/>
                </a:solidFill>
              </a:rPr>
              <a:t>Clinic</a:t>
            </a:r>
            <a:r>
              <a:rPr lang="fr-FR" sz="2400" dirty="0" smtClean="0">
                <a:solidFill>
                  <a:srgbClr val="EBF1DE"/>
                </a:solidFill>
              </a:rPr>
              <a:t>, </a:t>
            </a:r>
          </a:p>
          <a:p>
            <a:r>
              <a:rPr lang="fr-FR" sz="2400" dirty="0">
                <a:solidFill>
                  <a:srgbClr val="EBF1DE"/>
                </a:solidFill>
              </a:rPr>
              <a:t>	</a:t>
            </a:r>
            <a:r>
              <a:rPr lang="fr-FR" sz="2400" dirty="0" smtClean="0">
                <a:solidFill>
                  <a:srgbClr val="EBF1DE"/>
                </a:solidFill>
              </a:rPr>
              <a:t>	Rochester, MN, United States</a:t>
            </a:r>
            <a:endParaRPr lang="en-GB" sz="2400" dirty="0" smtClean="0">
              <a:solidFill>
                <a:srgbClr val="EBF1DE"/>
              </a:solidFill>
            </a:endParaRPr>
          </a:p>
          <a:p>
            <a:r>
              <a:rPr lang="fr-FR" sz="2800" dirty="0" smtClean="0">
                <a:solidFill>
                  <a:srgbClr val="FF3399"/>
                </a:solidFill>
              </a:rPr>
              <a:t>3. </a:t>
            </a:r>
            <a:r>
              <a:rPr lang="fr-FR" sz="2800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F </a:t>
            </a:r>
            <a:r>
              <a:rPr lang="fr-FR" sz="2800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Abtin</a:t>
            </a:r>
            <a:endParaRPr lang="fr-FR" sz="2800" dirty="0" smtClean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sz="2800" dirty="0">
                <a:solidFill>
                  <a:srgbClr val="EBF1DE"/>
                </a:solidFill>
              </a:rPr>
              <a:t>	</a:t>
            </a:r>
            <a:r>
              <a:rPr lang="fr-FR" sz="2400" dirty="0" err="1" smtClean="0">
                <a:solidFill>
                  <a:srgbClr val="EBF1DE"/>
                </a:solidFill>
              </a:rPr>
              <a:t>Unv</a:t>
            </a:r>
            <a:r>
              <a:rPr lang="fr-FR" sz="2400" dirty="0" smtClean="0">
                <a:solidFill>
                  <a:srgbClr val="EBF1DE"/>
                </a:solidFill>
              </a:rPr>
              <a:t>. of </a:t>
            </a:r>
            <a:r>
              <a:rPr lang="fr-FR" sz="2400" dirty="0" err="1" smtClean="0">
                <a:solidFill>
                  <a:srgbClr val="EBF1DE"/>
                </a:solidFill>
              </a:rPr>
              <a:t>California</a:t>
            </a:r>
            <a:r>
              <a:rPr lang="fr-FR" sz="2400" dirty="0" smtClean="0">
                <a:solidFill>
                  <a:srgbClr val="EBF1DE"/>
                </a:solidFill>
              </a:rPr>
              <a:t>-Los Angeles, </a:t>
            </a:r>
          </a:p>
          <a:p>
            <a:r>
              <a:rPr lang="fr-FR" sz="2400" dirty="0">
                <a:solidFill>
                  <a:srgbClr val="EBF1DE"/>
                </a:solidFill>
              </a:rPr>
              <a:t>	</a:t>
            </a:r>
            <a:r>
              <a:rPr lang="fr-FR" sz="2400" dirty="0" smtClean="0">
                <a:solidFill>
                  <a:srgbClr val="EBF1DE"/>
                </a:solidFill>
              </a:rPr>
              <a:t>	Los Angeles, CA, United States</a:t>
            </a:r>
            <a:endParaRPr lang="en-GB" sz="2400" dirty="0" smtClean="0">
              <a:solidFill>
                <a:srgbClr val="EBF1DE"/>
              </a:solidFill>
            </a:endParaRPr>
          </a:p>
          <a:p>
            <a:r>
              <a:rPr lang="fr-FR" sz="2800" dirty="0" smtClean="0">
                <a:solidFill>
                  <a:srgbClr val="FF3399"/>
                </a:solidFill>
              </a:rPr>
              <a:t>4. </a:t>
            </a:r>
            <a:r>
              <a:rPr lang="fr-FR" sz="2800" dirty="0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Peter </a:t>
            </a:r>
            <a:r>
              <a:rPr lang="fr-FR" sz="2800" dirty="0" err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Littrup</a:t>
            </a:r>
            <a:endParaRPr lang="fr-FR" sz="2800" dirty="0" smtClean="0">
              <a:solidFill>
                <a:srgbClr val="FF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fr-FR" sz="2800" dirty="0">
                <a:solidFill>
                  <a:srgbClr val="EBF1DE"/>
                </a:solidFill>
              </a:rPr>
              <a:t>	</a:t>
            </a:r>
            <a:r>
              <a:rPr lang="fr-FR" sz="2400" dirty="0" err="1" smtClean="0">
                <a:solidFill>
                  <a:srgbClr val="EBF1DE"/>
                </a:solidFill>
              </a:rPr>
              <a:t>Karmanos</a:t>
            </a:r>
            <a:r>
              <a:rPr lang="fr-FR" sz="2400" dirty="0" smtClean="0">
                <a:solidFill>
                  <a:srgbClr val="EBF1DE"/>
                </a:solidFill>
              </a:rPr>
              <a:t> Cancer Institute, </a:t>
            </a:r>
          </a:p>
          <a:p>
            <a:r>
              <a:rPr lang="fr-FR" sz="2400" dirty="0">
                <a:solidFill>
                  <a:srgbClr val="EBF1DE"/>
                </a:solidFill>
              </a:rPr>
              <a:t>	</a:t>
            </a:r>
            <a:r>
              <a:rPr lang="fr-FR" sz="2400" dirty="0" smtClean="0">
                <a:solidFill>
                  <a:srgbClr val="EBF1DE"/>
                </a:solidFill>
              </a:rPr>
              <a:t>	</a:t>
            </a:r>
            <a:r>
              <a:rPr lang="fr-FR" sz="2400" dirty="0" err="1" smtClean="0">
                <a:solidFill>
                  <a:srgbClr val="EBF1DE"/>
                </a:solidFill>
              </a:rPr>
              <a:t>Detroit,MI</a:t>
            </a:r>
            <a:r>
              <a:rPr lang="fr-FR" sz="2400" dirty="0" smtClean="0">
                <a:solidFill>
                  <a:srgbClr val="EBF1DE"/>
                </a:solidFill>
              </a:rPr>
              <a:t>, United States</a:t>
            </a:r>
            <a:endParaRPr lang="fr-FR" sz="2400" dirty="0">
              <a:solidFill>
                <a:srgbClr val="EBF1DE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pPr lvl="0"/>
            <a:r>
              <a:rPr lang="en-US" dirty="0">
                <a:latin typeface="Arial" pitchFamily="34" charset="0"/>
                <a:cs typeface="Arial" pitchFamily="34" charset="0"/>
              </a:rPr>
              <a:t>Multicenter, prospective, single arm study</a:t>
            </a:r>
          </a:p>
        </p:txBody>
      </p:sp>
    </p:spTree>
    <p:extLst>
      <p:ext uri="{BB962C8B-B14F-4D97-AF65-F5344CB8AC3E}">
        <p14:creationId xmlns:p14="http://schemas.microsoft.com/office/powerpoint/2010/main" val="131014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Objective</a:t>
            </a:r>
            <a:endParaRPr lang="en-US" sz="5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E215A-8251-4F65-ACEC-AC17C89E248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37310" y="2055674"/>
            <a:ext cx="7848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Assess the role of CT guided </a:t>
            </a:r>
            <a:r>
              <a:rPr lang="en-US" sz="3200" dirty="0" err="1" smtClean="0">
                <a:solidFill>
                  <a:schemeClr val="bg1"/>
                </a:solidFill>
              </a:rPr>
              <a:t>cryoablation</a:t>
            </a:r>
            <a:r>
              <a:rPr lang="en-US" sz="3200" dirty="0" smtClean="0">
                <a:solidFill>
                  <a:schemeClr val="bg1"/>
                </a:solidFill>
              </a:rPr>
              <a:t> in </a:t>
            </a:r>
            <a:r>
              <a:rPr lang="en-US" sz="3200" dirty="0" smtClean="0">
                <a:solidFill>
                  <a:schemeClr val="bg1"/>
                </a:solidFill>
              </a:rPr>
              <a:t>targeted treatment </a:t>
            </a:r>
            <a:r>
              <a:rPr lang="en-US" sz="3200" dirty="0" smtClean="0">
                <a:solidFill>
                  <a:schemeClr val="bg1"/>
                </a:solidFill>
              </a:rPr>
              <a:t>of small to medium metastatic tumors in the lung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52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Why Ablation versus Surgery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Many of the patients are not surgical candidates</a:t>
            </a:r>
          </a:p>
          <a:p>
            <a:endParaRPr lang="en-US" sz="3200" dirty="0" smtClean="0"/>
          </a:p>
          <a:p>
            <a:r>
              <a:rPr lang="en-US" sz="3200" dirty="0" err="1" smtClean="0"/>
              <a:t>Cryoablation</a:t>
            </a:r>
            <a:r>
              <a:rPr lang="en-US" sz="3200" dirty="0" smtClean="0"/>
              <a:t> usually requires only an overnight stay in the hospital</a:t>
            </a:r>
          </a:p>
          <a:p>
            <a:endParaRPr lang="en-US" sz="3200" dirty="0" smtClean="0"/>
          </a:p>
          <a:p>
            <a:r>
              <a:rPr lang="en-US" sz="3200" dirty="0" smtClean="0"/>
              <a:t>Shorter recovery time</a:t>
            </a:r>
          </a:p>
        </p:txBody>
      </p:sp>
    </p:spTree>
    <p:extLst>
      <p:ext uri="{BB962C8B-B14F-4D97-AF65-F5344CB8AC3E}">
        <p14:creationId xmlns:p14="http://schemas.microsoft.com/office/powerpoint/2010/main" val="419899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4213" y="1196975"/>
            <a:ext cx="7772400" cy="4495800"/>
          </a:xfrm>
        </p:spPr>
        <p:txBody>
          <a:bodyPr>
            <a:normAutofit/>
          </a:bodyPr>
          <a:lstStyle/>
          <a:p>
            <a:pPr>
              <a:defRPr/>
            </a:pPr>
            <a:endParaRPr lang="en-US" sz="3200" dirty="0" smtClean="0"/>
          </a:p>
          <a:p>
            <a:pPr>
              <a:spcBef>
                <a:spcPts val="0"/>
              </a:spcBef>
              <a:defRPr/>
            </a:pPr>
            <a:r>
              <a:rPr lang="en-US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U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ulmonary metastatic disease </a:t>
            </a:r>
          </a:p>
          <a:p>
            <a:pPr>
              <a:spcBef>
                <a:spcPts val="0"/>
              </a:spcBef>
              <a:defRPr/>
            </a:pPr>
            <a:endParaRPr lang="en-US" sz="3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r>
              <a:rPr lang="en-U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Up to 5 pulmonary metastases (≤3.5 cm) with no more than 3 on one side.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E215A-8251-4F65-ACEC-AC17C89E248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le 4"/>
          <p:cNvSpPr txBox="1">
            <a:spLocks/>
          </p:cNvSpPr>
          <p:nvPr/>
        </p:nvSpPr>
        <p:spPr bwMode="auto"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9pPr>
          </a:lstStyle>
          <a:p>
            <a:r>
              <a:rPr lang="en-US" sz="4400" dirty="0" smtClean="0"/>
              <a:t>Inclusion Criteria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74969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696200" cy="4525963"/>
          </a:xfrm>
        </p:spPr>
        <p:txBody>
          <a:bodyPr/>
          <a:lstStyle/>
          <a:p>
            <a:pPr>
              <a:defRPr/>
            </a:pPr>
            <a:r>
              <a:rPr lang="en-U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Primary NSLC lung cancer</a:t>
            </a:r>
          </a:p>
          <a:p>
            <a:pPr>
              <a:defRPr/>
            </a:pPr>
            <a:endParaRPr lang="en-US" sz="3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Inability to lie flat or respiratory distress at rest</a:t>
            </a:r>
          </a:p>
          <a:p>
            <a:pPr>
              <a:defRPr/>
            </a:pPr>
            <a:endParaRPr lang="en-US" sz="3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Uncontrolled </a:t>
            </a:r>
            <a:r>
              <a:rPr lang="en-US" sz="3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coagulopathy</a:t>
            </a:r>
            <a:r>
              <a:rPr lang="en-U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or bleeding disorders</a:t>
            </a:r>
          </a:p>
          <a:p>
            <a:pPr marL="0" indent="0">
              <a:buNone/>
              <a:defRPr/>
            </a:pPr>
            <a:endParaRPr lang="en-US" sz="32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E215A-8251-4F65-ACEC-AC17C89E248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itle 4"/>
          <p:cNvSpPr txBox="1">
            <a:spLocks/>
          </p:cNvSpPr>
          <p:nvPr/>
        </p:nvSpPr>
        <p:spPr bwMode="auto"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9pPr>
          </a:lstStyle>
          <a:p>
            <a:r>
              <a:rPr lang="en-US" sz="4400" dirty="0" smtClean="0"/>
              <a:t>Exclusion Criteria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78526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Demographics</a:t>
            </a:r>
            <a:endParaRPr lang="en-US" sz="4400" dirty="0"/>
          </a:p>
        </p:txBody>
      </p:sp>
      <p:grpSp>
        <p:nvGrpSpPr>
          <p:cNvPr id="8" name="Group 7"/>
          <p:cNvGrpSpPr/>
          <p:nvPr/>
        </p:nvGrpSpPr>
        <p:grpSpPr>
          <a:xfrm>
            <a:off x="5125987" y="3894226"/>
            <a:ext cx="3650225" cy="1336842"/>
            <a:chOff x="304800" y="2209800"/>
            <a:chExt cx="4191000" cy="175260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990600" y="3124200"/>
              <a:ext cx="2895600" cy="0"/>
            </a:xfrm>
            <a:prstGeom prst="line">
              <a:avLst/>
            </a:prstGeom>
            <a:ln w="889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Can 9"/>
            <p:cNvSpPr/>
            <p:nvPr/>
          </p:nvSpPr>
          <p:spPr>
            <a:xfrm rot="5400000">
              <a:off x="1895475" y="2855357"/>
              <a:ext cx="457200" cy="49530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09600" y="2362200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BMI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95650" y="3331607"/>
              <a:ext cx="12001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Max: 44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81000" y="3377089"/>
              <a:ext cx="11049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Min: 15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557337" y="3372804"/>
              <a:ext cx="11334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>
                  <a:solidFill>
                    <a:schemeClr val="bg1"/>
                  </a:solidFill>
                </a:rPr>
                <a:t>Avg</a:t>
              </a:r>
              <a:r>
                <a:rPr lang="en-US" dirty="0" smtClean="0">
                  <a:solidFill>
                    <a:schemeClr val="bg1"/>
                  </a:solidFill>
                </a:rPr>
                <a:t>: 27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04800" y="2209800"/>
              <a:ext cx="4191000" cy="1752600"/>
            </a:xfrm>
            <a:prstGeom prst="rect">
              <a:avLst/>
            </a:prstGeom>
            <a:noFill/>
            <a:ln w="508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150721" y="1474940"/>
            <a:ext cx="3667125" cy="1600200"/>
            <a:chOff x="304800" y="2209800"/>
            <a:chExt cx="4191000" cy="1752600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990600" y="3124200"/>
              <a:ext cx="2895600" cy="0"/>
            </a:xfrm>
            <a:prstGeom prst="line">
              <a:avLst/>
            </a:prstGeom>
            <a:ln w="889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Can 17"/>
            <p:cNvSpPr/>
            <p:nvPr/>
          </p:nvSpPr>
          <p:spPr>
            <a:xfrm rot="5400000">
              <a:off x="2667000" y="2876550"/>
              <a:ext cx="457200" cy="495300"/>
            </a:xfrm>
            <a:prstGeom prst="ca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9600" y="2362200"/>
              <a:ext cx="1600200" cy="4045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Age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295650" y="3331607"/>
              <a:ext cx="12001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Max: 83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81000" y="3377089"/>
              <a:ext cx="11049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Min: 26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847850" y="3377089"/>
              <a:ext cx="16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>
                  <a:solidFill>
                    <a:schemeClr val="bg1"/>
                  </a:solidFill>
                </a:rPr>
                <a:t>Avg</a:t>
              </a:r>
              <a:r>
                <a:rPr lang="en-US" dirty="0" smtClean="0">
                  <a:solidFill>
                    <a:schemeClr val="bg1"/>
                  </a:solidFill>
                </a:rPr>
                <a:t>: 63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04800" y="2209800"/>
              <a:ext cx="4191000" cy="1752600"/>
            </a:xfrm>
            <a:prstGeom prst="rect">
              <a:avLst/>
            </a:prstGeom>
            <a:noFill/>
            <a:ln w="508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24" name="Chart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7379314"/>
              </p:ext>
            </p:extLst>
          </p:nvPr>
        </p:nvGraphicFramePr>
        <p:xfrm>
          <a:off x="381000" y="153059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5" name="Chart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9030058"/>
              </p:ext>
            </p:extLst>
          </p:nvPr>
        </p:nvGraphicFramePr>
        <p:xfrm>
          <a:off x="685800" y="4061336"/>
          <a:ext cx="3512984" cy="2339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3158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E215A-8251-4F65-ACEC-AC17C89E248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itle 4"/>
          <p:cNvSpPr txBox="1">
            <a:spLocks/>
          </p:cNvSpPr>
          <p:nvPr/>
        </p:nvSpPr>
        <p:spPr bwMode="auto">
          <a:xfrm>
            <a:off x="457200" y="3048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9pPr>
          </a:lstStyle>
          <a:p>
            <a:r>
              <a:rPr lang="en-US" sz="4400" dirty="0" smtClean="0"/>
              <a:t>Primary Cancer Diagnosis</a:t>
            </a:r>
            <a:endParaRPr lang="en-US" sz="5400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47" y="1447800"/>
            <a:ext cx="8351753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956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617</TotalTime>
  <Words>361</Words>
  <Application>Microsoft Office PowerPoint</Application>
  <PresentationFormat>On-screen Show (4:3)</PresentationFormat>
  <Paragraphs>128</Paragraphs>
  <Slides>15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ICY THERAPY  spot treats    CANCER    in the lung</vt:lpstr>
      <vt:lpstr>PowerPoint Presentation</vt:lpstr>
      <vt:lpstr>Multicenter, prospective, single arm study</vt:lpstr>
      <vt:lpstr>Objective</vt:lpstr>
      <vt:lpstr>Why Ablation versus Surgery</vt:lpstr>
      <vt:lpstr>PowerPoint Presentation</vt:lpstr>
      <vt:lpstr>PowerPoint Presentation</vt:lpstr>
      <vt:lpstr>Demographics</vt:lpstr>
      <vt:lpstr>PowerPoint Presentation</vt:lpstr>
      <vt:lpstr>Procedure Data</vt:lpstr>
      <vt:lpstr>Procedure Data</vt:lpstr>
      <vt:lpstr>PowerPoint Presentation</vt:lpstr>
      <vt:lpstr>Response Rate</vt:lpstr>
      <vt:lpstr>Lung Cryoablation</vt:lpstr>
      <vt:lpstr>Take Home Points</vt:lpstr>
    </vt:vector>
  </TitlesOfParts>
  <Company>INTRAD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Phil</dc:creator>
  <cp:lastModifiedBy>David A Woodrum</cp:lastModifiedBy>
  <cp:revision>50</cp:revision>
  <dcterms:created xsi:type="dcterms:W3CDTF">2006-03-23T23:21:09Z</dcterms:created>
  <dcterms:modified xsi:type="dcterms:W3CDTF">2013-04-13T20:01:59Z</dcterms:modified>
</cp:coreProperties>
</file>