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332" r:id="rId3"/>
    <p:sldId id="323" r:id="rId4"/>
    <p:sldId id="330" r:id="rId5"/>
    <p:sldId id="324" r:id="rId6"/>
    <p:sldId id="333" r:id="rId7"/>
    <p:sldId id="334" r:id="rId8"/>
    <p:sldId id="325" r:id="rId9"/>
    <p:sldId id="335" r:id="rId10"/>
    <p:sldId id="329" r:id="rId11"/>
    <p:sldId id="261" r:id="rId12"/>
    <p:sldId id="336" r:id="rId13"/>
    <p:sldId id="265" r:id="rId14"/>
    <p:sldId id="33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9AA"/>
    <a:srgbClr val="0066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197" y="9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AD12C4-2688-4291-8022-A17A0475969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6694DF-3545-457E-B904-4CC7CDBDBDC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A5EF26-7D1A-4037-989B-76BC82308DB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621B9-9365-4DD9-B2C2-0F62AA79982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8D351C-4F2D-43D7-B396-7FE8D78E07A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17C87A-084F-4601-8D5A-42815407D07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D7B8621-5317-45F5-800A-A0DFD3C11B9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EC29B4-DC74-4916-AB82-9F1B9CA9662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203FFD9-43DD-41BF-AD0D-8E9BC509C9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4B61C5-2496-4154-AC83-718D4BB7118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B16DA8-D2B8-4E39-B9BF-D358FDA9DB7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pic>
        <p:nvPicPr>
          <p:cNvPr id="1039" name="Picture 15" descr="SIRtag_transparent_whitetext"/>
          <p:cNvPicPr>
            <a:picLocks noChangeAspect="1" noChangeArrowheads="1"/>
          </p:cNvPicPr>
          <p:nvPr userDrawn="1"/>
        </p:nvPicPr>
        <p:blipFill>
          <a:blip r:embed="rId13" cstate="print"/>
          <a:srcRect/>
          <a:stretch>
            <a:fillRect/>
          </a:stretch>
        </p:blipFill>
        <p:spPr bwMode="auto">
          <a:xfrm>
            <a:off x="1905000" y="6432550"/>
            <a:ext cx="5410200" cy="42545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C178A2-CDC4-4722-80F3-A77F24BD6E49}" type="slidenum">
              <a:rPr lang="en-US"/>
              <a:pPr/>
              <a:t>‹#›</a:t>
            </a:fld>
            <a:endParaRPr lang="en-US"/>
          </a:p>
        </p:txBody>
      </p:sp>
      <p:sp>
        <p:nvSpPr>
          <p:cNvPr id="1034" name="Line 10"/>
          <p:cNvSpPr>
            <a:spLocks noChangeShapeType="1"/>
          </p:cNvSpPr>
          <p:nvPr userDrawn="1"/>
        </p:nvSpPr>
        <p:spPr bwMode="auto">
          <a:xfrm>
            <a:off x="0" y="6477000"/>
            <a:ext cx="8915400" cy="0"/>
          </a:xfrm>
          <a:prstGeom prst="line">
            <a:avLst/>
          </a:prstGeom>
          <a:noFill/>
          <a:ln w="9525">
            <a:solidFill>
              <a:srgbClr val="FFFF00"/>
            </a:solidFill>
            <a:round/>
            <a:headEnd/>
            <a:tailEnd/>
          </a:ln>
          <a:effectLst/>
        </p:spPr>
        <p:txBody>
          <a:bodyPr wrap="none" anchor="ctr"/>
          <a:lstStyle/>
          <a:p>
            <a:endParaRPr lang="en-US"/>
          </a:p>
        </p:txBody>
      </p:sp>
      <p:pic>
        <p:nvPicPr>
          <p:cNvPr id="1038" name="Picture 14" descr="SIRlogo_tranparent_whitetext"/>
          <p:cNvPicPr>
            <a:picLocks noChangeAspect="1" noChangeArrowheads="1"/>
          </p:cNvPicPr>
          <p:nvPr userDrawn="1"/>
        </p:nvPicPr>
        <p:blipFill>
          <a:blip r:embed="rId14" cstate="print"/>
          <a:srcRect/>
          <a:stretch>
            <a:fillRect/>
          </a:stretch>
        </p:blipFill>
        <p:spPr bwMode="auto">
          <a:xfrm>
            <a:off x="6858000" y="5638800"/>
            <a:ext cx="2106613" cy="78263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200">
          <a:solidFill>
            <a:srgbClr val="FFFF00"/>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3200">
          <a:solidFill>
            <a:srgbClr val="FFFF00"/>
          </a:solidFill>
          <a:effectLst>
            <a:outerShdw blurRad="38100" dist="38100" dir="2700000" algn="tl">
              <a:srgbClr val="FFFFFF"/>
            </a:outerShdw>
          </a:effectLst>
          <a:latin typeface="Arial" charset="0"/>
        </a:defRPr>
      </a:lvl2pPr>
      <a:lvl3pPr algn="ctr" rtl="0" fontAlgn="base">
        <a:spcBef>
          <a:spcPct val="0"/>
        </a:spcBef>
        <a:spcAft>
          <a:spcPct val="0"/>
        </a:spcAft>
        <a:defRPr sz="3200">
          <a:solidFill>
            <a:srgbClr val="FFFF00"/>
          </a:solidFill>
          <a:effectLst>
            <a:outerShdw blurRad="38100" dist="38100" dir="2700000" algn="tl">
              <a:srgbClr val="FFFFFF"/>
            </a:outerShdw>
          </a:effectLst>
          <a:latin typeface="Arial" charset="0"/>
        </a:defRPr>
      </a:lvl3pPr>
      <a:lvl4pPr algn="ctr" rtl="0" fontAlgn="base">
        <a:spcBef>
          <a:spcPct val="0"/>
        </a:spcBef>
        <a:spcAft>
          <a:spcPct val="0"/>
        </a:spcAft>
        <a:defRPr sz="3200">
          <a:solidFill>
            <a:srgbClr val="FFFF00"/>
          </a:solidFill>
          <a:effectLst>
            <a:outerShdw blurRad="38100" dist="38100" dir="2700000" algn="tl">
              <a:srgbClr val="FFFFFF"/>
            </a:outerShdw>
          </a:effectLst>
          <a:latin typeface="Arial" charset="0"/>
        </a:defRPr>
      </a:lvl4pPr>
      <a:lvl5pPr algn="ctr" rtl="0" fontAlgn="base">
        <a:spcBef>
          <a:spcPct val="0"/>
        </a:spcBef>
        <a:spcAft>
          <a:spcPct val="0"/>
        </a:spcAft>
        <a:defRPr sz="3200">
          <a:solidFill>
            <a:srgbClr val="FFFF00"/>
          </a:solidFill>
          <a:effectLst>
            <a:outerShdw blurRad="38100" dist="38100" dir="2700000" algn="tl">
              <a:srgbClr val="FFFFFF"/>
            </a:outerShdw>
          </a:effectLst>
          <a:latin typeface="Arial" charset="0"/>
        </a:defRPr>
      </a:lvl5pPr>
      <a:lvl6pPr marL="457200" algn="ctr" rtl="0" fontAlgn="base">
        <a:spcBef>
          <a:spcPct val="0"/>
        </a:spcBef>
        <a:spcAft>
          <a:spcPct val="0"/>
        </a:spcAft>
        <a:defRPr sz="3200">
          <a:solidFill>
            <a:srgbClr val="FFFF00"/>
          </a:solidFill>
          <a:effectLst>
            <a:outerShdw blurRad="38100" dist="38100" dir="2700000" algn="tl">
              <a:srgbClr val="FFFFFF"/>
            </a:outerShdw>
          </a:effectLst>
          <a:latin typeface="Arial" charset="0"/>
        </a:defRPr>
      </a:lvl6pPr>
      <a:lvl7pPr marL="914400" algn="ctr" rtl="0" fontAlgn="base">
        <a:spcBef>
          <a:spcPct val="0"/>
        </a:spcBef>
        <a:spcAft>
          <a:spcPct val="0"/>
        </a:spcAft>
        <a:defRPr sz="3200">
          <a:solidFill>
            <a:srgbClr val="FFFF00"/>
          </a:solidFill>
          <a:effectLst>
            <a:outerShdw blurRad="38100" dist="38100" dir="2700000" algn="tl">
              <a:srgbClr val="FFFFFF"/>
            </a:outerShdw>
          </a:effectLst>
          <a:latin typeface="Arial" charset="0"/>
        </a:defRPr>
      </a:lvl7pPr>
      <a:lvl8pPr marL="1371600" algn="ctr" rtl="0" fontAlgn="base">
        <a:spcBef>
          <a:spcPct val="0"/>
        </a:spcBef>
        <a:spcAft>
          <a:spcPct val="0"/>
        </a:spcAft>
        <a:defRPr sz="3200">
          <a:solidFill>
            <a:srgbClr val="FFFF00"/>
          </a:solidFill>
          <a:effectLst>
            <a:outerShdw blurRad="38100" dist="38100" dir="2700000" algn="tl">
              <a:srgbClr val="FFFFFF"/>
            </a:outerShdw>
          </a:effectLst>
          <a:latin typeface="Arial" charset="0"/>
        </a:defRPr>
      </a:lvl8pPr>
      <a:lvl9pPr marL="1828800" algn="ctr" rtl="0" fontAlgn="base">
        <a:spcBef>
          <a:spcPct val="0"/>
        </a:spcBef>
        <a:spcAft>
          <a:spcPct val="0"/>
        </a:spcAft>
        <a:defRPr sz="3200">
          <a:solidFill>
            <a:srgbClr val="FFFF00"/>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838200"/>
            <a:ext cx="7772400" cy="1470025"/>
          </a:xfrm>
        </p:spPr>
        <p:txBody>
          <a:bodyPr/>
          <a:lstStyle/>
          <a:p>
            <a:r>
              <a:rPr lang="en-US" dirty="0" smtClean="0"/>
              <a:t>  Laser Liposuction</a:t>
            </a:r>
            <a:br>
              <a:rPr lang="en-US" dirty="0" smtClean="0"/>
            </a:br>
            <a:r>
              <a:rPr lang="en-US" dirty="0" smtClean="0"/>
              <a:t>In Interventional Radiology</a:t>
            </a:r>
            <a:endParaRPr lang="en-US" dirty="0"/>
          </a:p>
        </p:txBody>
      </p:sp>
      <p:sp>
        <p:nvSpPr>
          <p:cNvPr id="7" name="Subtitle 6"/>
          <p:cNvSpPr>
            <a:spLocks noGrp="1"/>
          </p:cNvSpPr>
          <p:nvPr>
            <p:ph type="subTitle" idx="1"/>
          </p:nvPr>
        </p:nvSpPr>
        <p:spPr>
          <a:xfrm>
            <a:off x="1295400" y="2362200"/>
            <a:ext cx="6400800" cy="914400"/>
          </a:xfrm>
        </p:spPr>
        <p:txBody>
          <a:bodyPr/>
          <a:lstStyle/>
          <a:p>
            <a:r>
              <a:rPr lang="en-US" sz="2400" dirty="0" smtClean="0"/>
              <a:t>Abbas Chamsuddin, MD Maya Zayour, MD</a:t>
            </a:r>
          </a:p>
          <a:p>
            <a:r>
              <a:rPr lang="en-US" sz="1800" dirty="0" smtClean="0"/>
              <a:t>The Center for Laser and Interventional Surgery CLIS</a:t>
            </a:r>
          </a:p>
          <a:p>
            <a:endParaRPr lang="en-US" sz="1800" dirty="0" smtClean="0"/>
          </a:p>
          <a:p>
            <a:endParaRPr lang="en-US" sz="1800" dirty="0"/>
          </a:p>
        </p:txBody>
      </p:sp>
      <p:pic>
        <p:nvPicPr>
          <p:cNvPr id="7169" name="Picture 1" descr="C:\Users\Abbas\Desktop\CLIS Pictures\Picture 1645.jpg"/>
          <p:cNvPicPr>
            <a:picLocks noChangeAspect="1" noChangeArrowheads="1"/>
          </p:cNvPicPr>
          <p:nvPr/>
        </p:nvPicPr>
        <p:blipFill>
          <a:blip r:embed="rId2" cstate="print"/>
          <a:srcRect/>
          <a:stretch>
            <a:fillRect/>
          </a:stretch>
        </p:blipFill>
        <p:spPr bwMode="auto">
          <a:xfrm>
            <a:off x="457200" y="4038600"/>
            <a:ext cx="2743200" cy="2057400"/>
          </a:xfrm>
          <a:prstGeom prst="rect">
            <a:avLst/>
          </a:prstGeom>
          <a:noFill/>
        </p:spPr>
      </p:pic>
      <p:pic>
        <p:nvPicPr>
          <p:cNvPr id="7171" name="Picture 3" descr="http://www.globalteleradiologyservices.com/images/header.png"/>
          <p:cNvPicPr>
            <a:picLocks noChangeAspect="1" noChangeArrowheads="1"/>
          </p:cNvPicPr>
          <p:nvPr/>
        </p:nvPicPr>
        <p:blipFill>
          <a:blip r:embed="rId3" cstate="print"/>
          <a:srcRect/>
          <a:stretch>
            <a:fillRect/>
          </a:stretch>
        </p:blipFill>
        <p:spPr bwMode="auto">
          <a:xfrm>
            <a:off x="3276600" y="4114800"/>
            <a:ext cx="5575902" cy="1524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ser\My Documents\LIPO Pictures\Loubna El Rizz\Picture 2127.jpg"/>
          <p:cNvPicPr>
            <a:picLocks noChangeAspect="1" noChangeArrowheads="1"/>
          </p:cNvPicPr>
          <p:nvPr/>
        </p:nvPicPr>
        <p:blipFill>
          <a:blip r:embed="rId2" cstate="print"/>
          <a:srcRect t="23500" b="18000"/>
          <a:stretch>
            <a:fillRect/>
          </a:stretch>
        </p:blipFill>
        <p:spPr bwMode="auto">
          <a:xfrm>
            <a:off x="0" y="2590800"/>
            <a:ext cx="4591538" cy="3581400"/>
          </a:xfrm>
          <a:prstGeom prst="rect">
            <a:avLst/>
          </a:prstGeom>
          <a:noFill/>
        </p:spPr>
      </p:pic>
      <p:pic>
        <p:nvPicPr>
          <p:cNvPr id="7171" name="Picture 3" descr="C:\Documents and Settings\user\My Documents\LIPO Pictures\Loubna El Rizz\Picture 338.jpg"/>
          <p:cNvPicPr>
            <a:picLocks noChangeAspect="1" noChangeArrowheads="1"/>
          </p:cNvPicPr>
          <p:nvPr/>
        </p:nvPicPr>
        <p:blipFill>
          <a:blip r:embed="rId3" cstate="print"/>
          <a:srcRect t="38244" b="11246"/>
          <a:stretch>
            <a:fillRect/>
          </a:stretch>
        </p:blipFill>
        <p:spPr bwMode="auto">
          <a:xfrm>
            <a:off x="3826165" y="2590800"/>
            <a:ext cx="5317836" cy="3581400"/>
          </a:xfrm>
          <a:prstGeom prst="rect">
            <a:avLst/>
          </a:prstGeom>
          <a:noFill/>
        </p:spPr>
      </p:pic>
      <p:sp>
        <p:nvSpPr>
          <p:cNvPr id="5" name="Title 5"/>
          <p:cNvSpPr txBox="1">
            <a:spLocks/>
          </p:cNvSpPr>
          <p:nvPr/>
        </p:nvSpPr>
        <p:spPr>
          <a:xfrm>
            <a:off x="381000" y="609600"/>
            <a:ext cx="8229600"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FFFF00"/>
                </a:solidFill>
                <a:effectLst>
                  <a:outerShdw blurRad="38100" dist="38100" dir="2700000" algn="tl">
                    <a:srgbClr val="FFFFFF"/>
                  </a:outerShdw>
                </a:effectLst>
                <a:uLnTx/>
                <a:uFillTx/>
                <a:latin typeface="+mj-lt"/>
                <a:ea typeface="+mj-ea"/>
                <a:cs typeface="+mj-cs"/>
              </a:rPr>
              <a:t>     Laser Liposuction</a:t>
            </a:r>
            <a:br>
              <a:rPr kumimoji="0" lang="en-US" sz="3200" b="0" i="0" u="none" strike="noStrike" kern="0" cap="none" spc="0" normalizeH="0" baseline="0" noProof="0" smtClean="0">
                <a:ln>
                  <a:noFill/>
                </a:ln>
                <a:solidFill>
                  <a:srgbClr val="FFFF00"/>
                </a:solidFill>
                <a:effectLst>
                  <a:outerShdw blurRad="38100" dist="38100" dir="2700000" algn="tl">
                    <a:srgbClr val="FFFFFF"/>
                  </a:outerShdw>
                </a:effectLst>
                <a:uLnTx/>
                <a:uFillTx/>
                <a:latin typeface="+mj-lt"/>
                <a:ea typeface="+mj-ea"/>
                <a:cs typeface="+mj-cs"/>
              </a:rPr>
            </a:br>
            <a:r>
              <a:rPr kumimoji="0" lang="en-US" sz="3200" b="0" i="0" u="none" strike="noStrike" kern="0" cap="none" spc="0" normalizeH="0" baseline="0" noProof="0" smtClean="0">
                <a:ln>
                  <a:noFill/>
                </a:ln>
                <a:solidFill>
                  <a:srgbClr val="FFFF00"/>
                </a:solidFill>
                <a:effectLst>
                  <a:outerShdw blurRad="38100" dist="38100" dir="2700000" algn="tl">
                    <a:srgbClr val="FFFFFF"/>
                  </a:outerShdw>
                </a:effectLst>
                <a:uLnTx/>
                <a:uFillTx/>
                <a:latin typeface="+mj-lt"/>
                <a:ea typeface="+mj-ea"/>
                <a:cs typeface="+mj-cs"/>
              </a:rPr>
              <a:t>  Before              After</a:t>
            </a:r>
            <a:endParaRPr kumimoji="0" lang="en-US" sz="3200" b="0" i="0" u="none" strike="noStrike" kern="0" cap="none" spc="0" normalizeH="0" baseline="0" noProof="0" dirty="0">
              <a:ln>
                <a:noFill/>
              </a:ln>
              <a:solidFill>
                <a:srgbClr val="FFFF00"/>
              </a:solidFill>
              <a:effectLst>
                <a:outerShdw blurRad="38100" dist="38100" dir="2700000" algn="tl">
                  <a:srgbClr val="FFFFFF"/>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Laser Liposuction</a:t>
            </a:r>
            <a:endParaRPr lang="en-US" dirty="0"/>
          </a:p>
        </p:txBody>
      </p:sp>
      <p:pic>
        <p:nvPicPr>
          <p:cNvPr id="4" name="Picture 2" descr="C:\Documents and Settings\user\My Documents\LIPO Pictures\Hala Hadad\Picture 2733.jpg"/>
          <p:cNvPicPr>
            <a:picLocks noChangeAspect="1" noChangeArrowheads="1"/>
          </p:cNvPicPr>
          <p:nvPr/>
        </p:nvPicPr>
        <p:blipFill>
          <a:blip r:embed="rId2" cstate="print"/>
          <a:srcRect/>
          <a:stretch>
            <a:fillRect/>
          </a:stretch>
        </p:blipFill>
        <p:spPr bwMode="auto">
          <a:xfrm>
            <a:off x="381000" y="2209800"/>
            <a:ext cx="3962400" cy="2971800"/>
          </a:xfrm>
          <a:prstGeom prst="rect">
            <a:avLst/>
          </a:prstGeom>
          <a:noFill/>
        </p:spPr>
      </p:pic>
      <p:pic>
        <p:nvPicPr>
          <p:cNvPr id="8195" name="Picture 3" descr="C:\Documents and Settings\user\My Documents\LIPO Pictures\Hala Hadad\Picture 2909.jpg"/>
          <p:cNvPicPr>
            <a:picLocks noChangeAspect="1" noChangeArrowheads="1"/>
          </p:cNvPicPr>
          <p:nvPr/>
        </p:nvPicPr>
        <p:blipFill>
          <a:blip r:embed="rId3" cstate="print"/>
          <a:srcRect/>
          <a:stretch>
            <a:fillRect/>
          </a:stretch>
        </p:blipFill>
        <p:spPr bwMode="auto">
          <a:xfrm>
            <a:off x="4876800" y="2209800"/>
            <a:ext cx="3962400" cy="2971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76600"/>
            <a:ext cx="8229600" cy="1143000"/>
          </a:xfrm>
        </p:spPr>
        <p:txBody>
          <a:bodyPr/>
          <a:lstStyle/>
          <a:p>
            <a:r>
              <a:rPr lang="en-US" dirty="0" smtClean="0"/>
              <a:t>The laser’s thermal (heat) energy melts the fat and standard liposuction removes it from the body. </a:t>
            </a:r>
            <a:br>
              <a:rPr lang="en-US" dirty="0" smtClean="0"/>
            </a:br>
            <a:r>
              <a:rPr lang="en-US" dirty="0" smtClean="0"/>
              <a:t>Patient follow-up was daily for a week and then at one, three and six months. All treated areas showed improvement in reducing fat bulk as well as tightening skin.</a:t>
            </a:r>
            <a:br>
              <a:rPr lang="en-US" dirty="0" smtClean="0"/>
            </a:br>
            <a:r>
              <a:rPr lang="en-US" dirty="0" smtClean="0"/>
              <a:t/>
            </a:r>
            <a:br>
              <a:rPr lang="en-US" dirty="0" smtClean="0"/>
            </a:br>
            <a:r>
              <a:rPr lang="en-US" dirty="0" smtClean="0"/>
              <a:t>The laser uses targeted energy to “zero in” on the fat, without affecting the other tissue, enabling a faster recovery</a:t>
            </a:r>
            <a:br>
              <a:rPr lang="en-US" dirty="0" smtClean="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Laser Liposuction</a:t>
            </a:r>
            <a:endParaRPr lang="en-US" dirty="0"/>
          </a:p>
        </p:txBody>
      </p:sp>
      <p:pic>
        <p:nvPicPr>
          <p:cNvPr id="12290" name="Picture 2" descr="C:\Documents and Settings\user\My Documents\LIPO Pictures\Yehia Khatib\Picture 1251.jpg"/>
          <p:cNvPicPr>
            <a:picLocks noChangeAspect="1" noChangeArrowheads="1"/>
          </p:cNvPicPr>
          <p:nvPr/>
        </p:nvPicPr>
        <p:blipFill>
          <a:blip r:embed="rId2" cstate="print"/>
          <a:srcRect/>
          <a:stretch>
            <a:fillRect/>
          </a:stretch>
        </p:blipFill>
        <p:spPr bwMode="auto">
          <a:xfrm>
            <a:off x="6629400" y="3733800"/>
            <a:ext cx="1828800" cy="2438400"/>
          </a:xfrm>
          <a:prstGeom prst="rect">
            <a:avLst/>
          </a:prstGeom>
          <a:noFill/>
        </p:spPr>
      </p:pic>
      <p:pic>
        <p:nvPicPr>
          <p:cNvPr id="12291" name="Picture 3" descr="C:\Documents and Settings\user\My Documents\LIPO Pictures\Yehia Khatib\Picture 1246.jpg"/>
          <p:cNvPicPr>
            <a:picLocks noChangeAspect="1" noChangeArrowheads="1"/>
          </p:cNvPicPr>
          <p:nvPr/>
        </p:nvPicPr>
        <p:blipFill>
          <a:blip r:embed="rId3" cstate="print"/>
          <a:srcRect/>
          <a:stretch>
            <a:fillRect/>
          </a:stretch>
        </p:blipFill>
        <p:spPr bwMode="auto">
          <a:xfrm>
            <a:off x="6629400" y="1143000"/>
            <a:ext cx="1828800" cy="2438400"/>
          </a:xfrm>
          <a:prstGeom prst="rect">
            <a:avLst/>
          </a:prstGeom>
          <a:noFill/>
        </p:spPr>
      </p:pic>
      <p:pic>
        <p:nvPicPr>
          <p:cNvPr id="12292" name="Picture 4" descr="C:\Documents and Settings\user\My Documents\LIPO Pictures\Yehia Khatib\Picture 1247.jpg"/>
          <p:cNvPicPr>
            <a:picLocks noChangeAspect="1" noChangeArrowheads="1"/>
          </p:cNvPicPr>
          <p:nvPr/>
        </p:nvPicPr>
        <p:blipFill>
          <a:blip r:embed="rId4" cstate="print"/>
          <a:srcRect/>
          <a:stretch>
            <a:fillRect/>
          </a:stretch>
        </p:blipFill>
        <p:spPr bwMode="auto">
          <a:xfrm>
            <a:off x="3886200" y="1143000"/>
            <a:ext cx="1828800" cy="2438400"/>
          </a:xfrm>
          <a:prstGeom prst="rect">
            <a:avLst/>
          </a:prstGeom>
          <a:noFill/>
        </p:spPr>
      </p:pic>
      <p:pic>
        <p:nvPicPr>
          <p:cNvPr id="12293" name="Picture 5" descr="C:\Documents and Settings\user\My Documents\LIPO Pictures\Yehia Khatib\Picture 1248.jpg"/>
          <p:cNvPicPr>
            <a:picLocks noChangeAspect="1" noChangeArrowheads="1"/>
          </p:cNvPicPr>
          <p:nvPr/>
        </p:nvPicPr>
        <p:blipFill>
          <a:blip r:embed="rId5" cstate="print"/>
          <a:srcRect/>
          <a:stretch>
            <a:fillRect/>
          </a:stretch>
        </p:blipFill>
        <p:spPr bwMode="auto">
          <a:xfrm>
            <a:off x="457200" y="1143000"/>
            <a:ext cx="2743200" cy="2057400"/>
          </a:xfrm>
          <a:prstGeom prst="rect">
            <a:avLst/>
          </a:prstGeom>
          <a:noFill/>
        </p:spPr>
      </p:pic>
      <p:pic>
        <p:nvPicPr>
          <p:cNvPr id="12294" name="Picture 6" descr="C:\Documents and Settings\user\My Documents\LIPO Pictures\Yehia Khatib\Picture 1249.jpg"/>
          <p:cNvPicPr>
            <a:picLocks noChangeAspect="1" noChangeArrowheads="1"/>
          </p:cNvPicPr>
          <p:nvPr/>
        </p:nvPicPr>
        <p:blipFill>
          <a:blip r:embed="rId6" cstate="print"/>
          <a:srcRect/>
          <a:stretch>
            <a:fillRect/>
          </a:stretch>
        </p:blipFill>
        <p:spPr bwMode="auto">
          <a:xfrm>
            <a:off x="533400" y="4038600"/>
            <a:ext cx="2743200" cy="2057400"/>
          </a:xfrm>
          <a:prstGeom prst="rect">
            <a:avLst/>
          </a:prstGeom>
          <a:noFill/>
        </p:spPr>
      </p:pic>
      <p:pic>
        <p:nvPicPr>
          <p:cNvPr id="12295" name="Picture 7" descr="C:\Documents and Settings\user\My Documents\LIPO Pictures\Yehia Khatib\Picture 1250.jpg"/>
          <p:cNvPicPr>
            <a:picLocks noChangeAspect="1" noChangeArrowheads="1"/>
          </p:cNvPicPr>
          <p:nvPr/>
        </p:nvPicPr>
        <p:blipFill>
          <a:blip r:embed="rId7" cstate="print"/>
          <a:srcRect/>
          <a:stretch>
            <a:fillRect/>
          </a:stretch>
        </p:blipFill>
        <p:spPr bwMode="auto">
          <a:xfrm>
            <a:off x="3962400" y="3810000"/>
            <a:ext cx="1828800" cy="2438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Interventional radiology treatments are an advance in medicine that generally replace open surgery and offer less risk, less pain and less recovery time compared to surgery.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200400"/>
            <a:ext cx="8229600" cy="1143000"/>
          </a:xfrm>
        </p:spPr>
        <p:txBody>
          <a:bodyPr/>
          <a:lstStyle/>
          <a:p>
            <a:r>
              <a:rPr lang="en-US" b="1" dirty="0" smtClean="0"/>
              <a:t>A new, minimally invasive treatment that uses lasers to melt fat could replace the “tummy tuck,” suggests our research on more than 2,000 people</a:t>
            </a:r>
            <a:r>
              <a:rPr lang="en-US" dirty="0" smtClean="0"/>
              <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My Documents\LIPO Pictures\Ahlam Hannawi\Picture 1038.jpg"/>
          <p:cNvPicPr>
            <a:picLocks noChangeAspect="1" noChangeArrowheads="1"/>
          </p:cNvPicPr>
          <p:nvPr/>
        </p:nvPicPr>
        <p:blipFill>
          <a:blip r:embed="rId2" cstate="print"/>
          <a:srcRect/>
          <a:stretch>
            <a:fillRect/>
          </a:stretch>
        </p:blipFill>
        <p:spPr bwMode="auto">
          <a:xfrm>
            <a:off x="381000" y="1295400"/>
            <a:ext cx="3865562" cy="5154083"/>
          </a:xfrm>
          <a:prstGeom prst="rect">
            <a:avLst/>
          </a:prstGeom>
          <a:noFill/>
        </p:spPr>
      </p:pic>
      <p:pic>
        <p:nvPicPr>
          <p:cNvPr id="1027" name="Picture 3" descr="C:\Documents and Settings\user\My Documents\LIPO Pictures\Ahlam Hannawi\Picture 1276.jpg"/>
          <p:cNvPicPr>
            <a:picLocks noChangeAspect="1" noChangeArrowheads="1"/>
          </p:cNvPicPr>
          <p:nvPr/>
        </p:nvPicPr>
        <p:blipFill>
          <a:blip r:embed="rId3" cstate="print"/>
          <a:srcRect/>
          <a:stretch>
            <a:fillRect/>
          </a:stretch>
        </p:blipFill>
        <p:spPr bwMode="auto">
          <a:xfrm>
            <a:off x="4800600" y="1242481"/>
            <a:ext cx="3886200" cy="5181601"/>
          </a:xfrm>
          <a:prstGeom prst="rect">
            <a:avLst/>
          </a:prstGeom>
          <a:noFill/>
        </p:spPr>
      </p:pic>
      <p:sp>
        <p:nvSpPr>
          <p:cNvPr id="6" name="Title 5"/>
          <p:cNvSpPr>
            <a:spLocks noGrp="1"/>
          </p:cNvSpPr>
          <p:nvPr>
            <p:ph type="title"/>
          </p:nvPr>
        </p:nvSpPr>
        <p:spPr>
          <a:xfrm>
            <a:off x="457200" y="0"/>
            <a:ext cx="8229600" cy="914400"/>
          </a:xfrm>
        </p:spPr>
        <p:txBody>
          <a:bodyPr/>
          <a:lstStyle/>
          <a:p>
            <a:r>
              <a:rPr lang="en-US" dirty="0" smtClean="0"/>
              <a:t>     Laser Liposuction</a:t>
            </a:r>
            <a:br>
              <a:rPr lang="en-US" dirty="0" smtClean="0"/>
            </a:br>
            <a:r>
              <a:rPr lang="en-US" dirty="0" smtClean="0"/>
              <a:t>  Before              After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90800"/>
            <a:ext cx="8229600" cy="1143000"/>
          </a:xfrm>
        </p:spPr>
        <p:txBody>
          <a:bodyPr/>
          <a:lstStyle/>
          <a:p>
            <a:r>
              <a:rPr lang="en-US" dirty="0" smtClean="0"/>
              <a:t>Laser </a:t>
            </a:r>
            <a:r>
              <a:rPr lang="en-US" dirty="0" err="1" smtClean="0"/>
              <a:t>lypolysis</a:t>
            </a:r>
            <a:r>
              <a:rPr lang="en-US" dirty="0" smtClean="0"/>
              <a:t> prompts collagen production, tightening skin and preventing it from sagging—unlike standard liposuction.</a:t>
            </a:r>
            <a:br>
              <a:rPr lang="en-US"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My Documents\LIPO Pictures\May Feytrouni\Picture 1213.jpg"/>
          <p:cNvPicPr>
            <a:picLocks noChangeAspect="1" noChangeArrowheads="1"/>
          </p:cNvPicPr>
          <p:nvPr/>
        </p:nvPicPr>
        <p:blipFill>
          <a:blip r:embed="rId2" cstate="print"/>
          <a:srcRect l="3061" r="17347" b="31122"/>
          <a:stretch>
            <a:fillRect/>
          </a:stretch>
        </p:blipFill>
        <p:spPr bwMode="auto">
          <a:xfrm>
            <a:off x="381000" y="1524000"/>
            <a:ext cx="4424680" cy="5105400"/>
          </a:xfrm>
          <a:prstGeom prst="rect">
            <a:avLst/>
          </a:prstGeom>
          <a:noFill/>
        </p:spPr>
      </p:pic>
      <p:pic>
        <p:nvPicPr>
          <p:cNvPr id="2051" name="Picture 3" descr="C:\Documents and Settings\user\My Documents\LIPO Pictures\May Feytrouni\Picture 1581.jpg"/>
          <p:cNvPicPr>
            <a:picLocks noChangeAspect="1" noChangeArrowheads="1"/>
          </p:cNvPicPr>
          <p:nvPr/>
        </p:nvPicPr>
        <p:blipFill>
          <a:blip r:embed="rId3" cstate="print"/>
          <a:srcRect/>
          <a:stretch>
            <a:fillRect/>
          </a:stretch>
        </p:blipFill>
        <p:spPr bwMode="auto">
          <a:xfrm>
            <a:off x="4876800" y="1498600"/>
            <a:ext cx="3845718" cy="5127625"/>
          </a:xfrm>
          <a:prstGeom prst="rect">
            <a:avLst/>
          </a:prstGeom>
          <a:noFill/>
        </p:spPr>
      </p:pic>
      <p:sp>
        <p:nvSpPr>
          <p:cNvPr id="5" name="Title 5"/>
          <p:cNvSpPr txBox="1">
            <a:spLocks/>
          </p:cNvSpPr>
          <p:nvPr/>
        </p:nvSpPr>
        <p:spPr>
          <a:xfrm>
            <a:off x="609600" y="152400"/>
            <a:ext cx="8229600"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FFFF00"/>
                </a:solidFill>
                <a:effectLst>
                  <a:outerShdw blurRad="38100" dist="38100" dir="2700000" algn="tl">
                    <a:srgbClr val="FFFFFF"/>
                  </a:outerShdw>
                </a:effectLst>
                <a:uLnTx/>
                <a:uFillTx/>
                <a:latin typeface="+mj-lt"/>
                <a:ea typeface="+mj-ea"/>
                <a:cs typeface="+mj-cs"/>
              </a:rPr>
              <a:t>     Laser Liposuction</a:t>
            </a:r>
            <a:br>
              <a:rPr kumimoji="0" lang="en-US" sz="3200" b="0" i="0" u="none" strike="noStrike" kern="0" cap="none" spc="0" normalizeH="0" baseline="0" noProof="0" dirty="0" smtClean="0">
                <a:ln>
                  <a:noFill/>
                </a:ln>
                <a:solidFill>
                  <a:srgbClr val="FFFF00"/>
                </a:solidFill>
                <a:effectLst>
                  <a:outerShdw blurRad="38100" dist="38100" dir="2700000" algn="tl">
                    <a:srgbClr val="FFFFFF"/>
                  </a:outerShdw>
                </a:effectLst>
                <a:uLnTx/>
                <a:uFillTx/>
                <a:latin typeface="+mj-lt"/>
                <a:ea typeface="+mj-ea"/>
                <a:cs typeface="+mj-cs"/>
              </a:rPr>
            </a:br>
            <a:r>
              <a:rPr kumimoji="0" lang="en-US" sz="3200" b="0" i="0" u="none" strike="noStrike" kern="0" cap="none" spc="0" normalizeH="0" baseline="0" noProof="0" dirty="0" smtClean="0">
                <a:ln>
                  <a:noFill/>
                </a:ln>
                <a:solidFill>
                  <a:srgbClr val="FFFF00"/>
                </a:solidFill>
                <a:effectLst>
                  <a:outerShdw blurRad="38100" dist="38100" dir="2700000" algn="tl">
                    <a:srgbClr val="FFFFFF"/>
                  </a:outerShdw>
                </a:effectLst>
                <a:uLnTx/>
                <a:uFillTx/>
                <a:latin typeface="+mj-lt"/>
                <a:ea typeface="+mj-ea"/>
                <a:cs typeface="+mj-cs"/>
              </a:rPr>
              <a:t>  Before              After</a:t>
            </a:r>
            <a:endParaRPr kumimoji="0" lang="en-US" sz="3200" b="0" i="0" u="none" strike="noStrike" kern="0" cap="none" spc="0" normalizeH="0" baseline="0" noProof="0" dirty="0">
              <a:ln>
                <a:noFill/>
              </a:ln>
              <a:solidFill>
                <a:srgbClr val="FFFF00"/>
              </a:solidFill>
              <a:effectLst>
                <a:outerShdw blurRad="38100" dist="38100" dir="2700000" algn="tl">
                  <a:srgbClr val="FFFFFF"/>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dirty="0" smtClean="0"/>
              <a:t>Used in combination with standard liposuction, laser </a:t>
            </a:r>
            <a:r>
              <a:rPr lang="en-US" dirty="0" err="1" smtClean="0"/>
              <a:t>lypolysis</a:t>
            </a:r>
            <a:r>
              <a:rPr lang="en-US" dirty="0" smtClean="0"/>
              <a:t> can remove fat and tighten skin without the risks of surgery.</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1981200"/>
            <a:ext cx="8229600" cy="1143000"/>
          </a:xfrm>
        </p:spPr>
        <p:txBody>
          <a:bodyPr/>
          <a:lstStyle/>
          <a:p>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Many people don’t try it because they have heard that the skin often sags after the fat is removed. This is especially true for individuals who want to lose abdominal fat, but also need the skin to retract. Traditional liposuction also has a limitation to the volume of fat that could potentially be removed. </a:t>
            </a:r>
            <a:br>
              <a:rPr lang="en-US" sz="2400" dirty="0" smtClean="0"/>
            </a:br>
            <a:r>
              <a:rPr lang="en-US" sz="2400" dirty="0" smtClean="0"/>
              <a:t/>
            </a:r>
            <a:br>
              <a:rPr lang="en-US" sz="2400" dirty="0" smtClean="0"/>
            </a:br>
            <a:r>
              <a:rPr lang="en-US" sz="2400" dirty="0" smtClean="0"/>
              <a:t>Combining traditional liposuction with laser </a:t>
            </a:r>
            <a:r>
              <a:rPr lang="en-US" sz="2400" dirty="0" err="1" smtClean="0"/>
              <a:t>lipolysis</a:t>
            </a:r>
            <a:r>
              <a:rPr lang="en-US" sz="2400" dirty="0" smtClean="0"/>
              <a:t> has now been shown to produce well-sculpted bodies with tight skin. We are able to give people things such as a tighter abdomen without the need for surgery</a:t>
            </a:r>
            <a:r>
              <a:rPr lang="en-US" dirty="0" smtClean="0"/>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My Documents\LIPO Pictures\Rima Hamad\Picture 1498.jpg"/>
          <p:cNvPicPr>
            <a:picLocks noChangeAspect="1" noChangeArrowheads="1"/>
          </p:cNvPicPr>
          <p:nvPr/>
        </p:nvPicPr>
        <p:blipFill>
          <a:blip r:embed="rId2" cstate="print"/>
          <a:srcRect r="33824"/>
          <a:stretch>
            <a:fillRect/>
          </a:stretch>
        </p:blipFill>
        <p:spPr bwMode="auto">
          <a:xfrm>
            <a:off x="381000" y="2286000"/>
            <a:ext cx="3733800" cy="4231640"/>
          </a:xfrm>
          <a:prstGeom prst="rect">
            <a:avLst/>
          </a:prstGeom>
          <a:noFill/>
        </p:spPr>
      </p:pic>
      <p:pic>
        <p:nvPicPr>
          <p:cNvPr id="3075" name="Picture 3" descr="C:\Documents and Settings\user\My Documents\LIPO Pictures\Rima Hamad\Picture 1920.jpg"/>
          <p:cNvPicPr>
            <a:picLocks noChangeAspect="1" noChangeArrowheads="1"/>
          </p:cNvPicPr>
          <p:nvPr/>
        </p:nvPicPr>
        <p:blipFill>
          <a:blip r:embed="rId3" cstate="print"/>
          <a:srcRect l="17016" r="21123"/>
          <a:stretch>
            <a:fillRect/>
          </a:stretch>
        </p:blipFill>
        <p:spPr bwMode="auto">
          <a:xfrm>
            <a:off x="4953000" y="2286000"/>
            <a:ext cx="3582486" cy="4343400"/>
          </a:xfrm>
          <a:prstGeom prst="rect">
            <a:avLst/>
          </a:prstGeom>
          <a:noFill/>
        </p:spPr>
      </p:pic>
      <p:sp>
        <p:nvSpPr>
          <p:cNvPr id="5" name="Title 5"/>
          <p:cNvSpPr txBox="1">
            <a:spLocks/>
          </p:cNvSpPr>
          <p:nvPr/>
        </p:nvSpPr>
        <p:spPr>
          <a:xfrm>
            <a:off x="457200" y="533400"/>
            <a:ext cx="8229600"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FFFF00"/>
                </a:solidFill>
                <a:effectLst>
                  <a:outerShdw blurRad="38100" dist="38100" dir="2700000" algn="tl">
                    <a:srgbClr val="FFFFFF"/>
                  </a:outerShdw>
                </a:effectLst>
                <a:uLnTx/>
                <a:uFillTx/>
                <a:latin typeface="+mj-lt"/>
                <a:ea typeface="+mj-ea"/>
                <a:cs typeface="+mj-cs"/>
              </a:rPr>
              <a:t>     Laser Liposuction</a:t>
            </a:r>
            <a:br>
              <a:rPr kumimoji="0" lang="en-US" sz="3200" b="0" i="0" u="none" strike="noStrike" kern="0" cap="none" spc="0" normalizeH="0" baseline="0" noProof="0" smtClean="0">
                <a:ln>
                  <a:noFill/>
                </a:ln>
                <a:solidFill>
                  <a:srgbClr val="FFFF00"/>
                </a:solidFill>
                <a:effectLst>
                  <a:outerShdw blurRad="38100" dist="38100" dir="2700000" algn="tl">
                    <a:srgbClr val="FFFFFF"/>
                  </a:outerShdw>
                </a:effectLst>
                <a:uLnTx/>
                <a:uFillTx/>
                <a:latin typeface="+mj-lt"/>
                <a:ea typeface="+mj-ea"/>
                <a:cs typeface="+mj-cs"/>
              </a:rPr>
            </a:br>
            <a:r>
              <a:rPr kumimoji="0" lang="en-US" sz="3200" b="0" i="0" u="none" strike="noStrike" kern="0" cap="none" spc="0" normalizeH="0" baseline="0" noProof="0" smtClean="0">
                <a:ln>
                  <a:noFill/>
                </a:ln>
                <a:solidFill>
                  <a:srgbClr val="FFFF00"/>
                </a:solidFill>
                <a:effectLst>
                  <a:outerShdw blurRad="38100" dist="38100" dir="2700000" algn="tl">
                    <a:srgbClr val="FFFFFF"/>
                  </a:outerShdw>
                </a:effectLst>
                <a:uLnTx/>
                <a:uFillTx/>
                <a:latin typeface="+mj-lt"/>
                <a:ea typeface="+mj-ea"/>
                <a:cs typeface="+mj-cs"/>
              </a:rPr>
              <a:t>  Before              After</a:t>
            </a:r>
            <a:endParaRPr kumimoji="0" lang="en-US" sz="3200" b="0" i="0" u="none" strike="noStrike" kern="0" cap="none" spc="0" normalizeH="0" baseline="0" noProof="0" dirty="0">
              <a:ln>
                <a:noFill/>
              </a:ln>
              <a:solidFill>
                <a:srgbClr val="FFFF00"/>
              </a:solidFill>
              <a:effectLst>
                <a:outerShdw blurRad="38100" dist="38100" dir="2700000" algn="tl">
                  <a:srgbClr val="FFFFFF"/>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pPr lvl="0"/>
            <a:r>
              <a:rPr lang="en-US" sz="2400" dirty="0" smtClean="0"/>
              <a:t>2,183 individuals, ages 17 to 73  (75 percent female, 25 percent male), underwent laser-assisted </a:t>
            </a:r>
            <a:r>
              <a:rPr lang="en-US" sz="2400" dirty="0" err="1" smtClean="0"/>
              <a:t>lipolysis</a:t>
            </a:r>
            <a:r>
              <a:rPr lang="en-US" sz="2400" dirty="0" smtClean="0"/>
              <a:t> and liposuction on multiple areas of the body, including the neck, arms, love handles, breast, belly, thighs and calves. </a:t>
            </a:r>
            <a:br>
              <a:rPr lang="en-US" sz="2400" dirty="0" smtClean="0"/>
            </a:br>
            <a:r>
              <a:rPr lang="en-US" sz="2400" dirty="0" smtClean="0"/>
              <a:t> </a:t>
            </a:r>
            <a:br>
              <a:rPr lang="en-US" sz="2400" dirty="0" smtClean="0"/>
            </a:br>
            <a:r>
              <a:rPr lang="en-US" sz="2400" dirty="0" smtClean="0"/>
              <a:t>Measurements were recorded including weight, diameter of the area treated and skin laxity. </a:t>
            </a:r>
            <a:br>
              <a:rPr lang="en-US" sz="2400" dirty="0" smtClean="0"/>
            </a:br>
            <a:r>
              <a:rPr lang="en-US" sz="2400" dirty="0" smtClean="0"/>
              <a:t> </a:t>
            </a:r>
            <a:br>
              <a:rPr lang="en-US" sz="2400" dirty="0" smtClean="0"/>
            </a:br>
            <a:r>
              <a:rPr lang="en-US" sz="2400" dirty="0" smtClean="0"/>
              <a:t>At follow-up appointment: the diameter of the treatment areas was measured and recorded. Skin tightness was also recorded against pre-procedure criteria.</a:t>
            </a:r>
            <a:br>
              <a:rPr lang="en-US" sz="2400" dirty="0" smtClean="0"/>
            </a:br>
            <a:endParaRPr lang="en-US" sz="24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3094</TotalTime>
  <Words>191</Words>
  <Application>Microsoft Office PowerPoint</Application>
  <PresentationFormat>On-screen Show (4:3)</PresentationFormat>
  <Paragraphs>16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  Laser Liposuction In Interventional Radiology</vt:lpstr>
      <vt:lpstr>A new, minimally invasive treatment that uses lasers to melt fat could replace the “tummy tuck,” suggests our research on more than 2,000 people </vt:lpstr>
      <vt:lpstr>     Laser Liposuction   Before              After</vt:lpstr>
      <vt:lpstr>Laser lypolysis prompts collagen production, tightening skin and preventing it from sagging—unlike standard liposuction. </vt:lpstr>
      <vt:lpstr>Slide 5</vt:lpstr>
      <vt:lpstr>Used in combination with standard liposuction, laser lypolysis can remove fat and tighten skin without the risks of surgery. </vt:lpstr>
      <vt:lpstr>   Many people don’t try it because they have heard that the skin often sags after the fat is removed. This is especially true for individuals who want to lose abdominal fat, but also need the skin to retract. Traditional liposuction also has a limitation to the volume of fat that could potentially be removed.   Combining traditional liposuction with laser lipolysis has now been shown to produce well-sculpted bodies with tight skin. We are able to give people things such as a tighter abdomen without the need for surgery </vt:lpstr>
      <vt:lpstr>Slide 8</vt:lpstr>
      <vt:lpstr>2,183 individuals, ages 17 to 73  (75 percent female, 25 percent male), underwent laser-assisted lipolysis and liposuction on multiple areas of the body, including the neck, arms, love handles, breast, belly, thighs and calves.    Measurements were recorded including weight, diameter of the area treated and skin laxity.    At follow-up appointment: the diameter of the treatment areas was measured and recorded. Skin tightness was also recorded against pre-procedure criteria. </vt:lpstr>
      <vt:lpstr>Slide 10</vt:lpstr>
      <vt:lpstr>Laser Liposuction</vt:lpstr>
      <vt:lpstr>The laser’s thermal (heat) energy melts the fat and standard liposuction removes it from the body.  Patient follow-up was daily for a week and then at one, three and six months. All treated areas showed improvement in reducing fat bulk as well as tightening skin.  The laser uses targeted energy to “zero in” on the fat, without affecting the other tissue, enabling a faster recovery </vt:lpstr>
      <vt:lpstr>Laser Liposuction</vt:lpstr>
      <vt:lpstr>Interventional radiology treatments are an advance in medicine that generally replace open surgery and offer less risk, less pain and less recovery time compared to surgery.  </vt:lpstr>
    </vt:vector>
  </TitlesOfParts>
  <Company>INTRAD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dc:creator>
  <cp:lastModifiedBy>Abbas</cp:lastModifiedBy>
  <cp:revision>17</cp:revision>
  <dcterms:created xsi:type="dcterms:W3CDTF">2006-03-23T23:21:09Z</dcterms:created>
  <dcterms:modified xsi:type="dcterms:W3CDTF">2013-04-14T17:04:28Z</dcterms:modified>
</cp:coreProperties>
</file>