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66" r:id="rId2"/>
    <p:sldId id="267" r:id="rId3"/>
    <p:sldId id="257" r:id="rId4"/>
    <p:sldId id="260" r:id="rId5"/>
    <p:sldId id="261" r:id="rId6"/>
    <p:sldId id="258" r:id="rId7"/>
    <p:sldId id="262" r:id="rId8"/>
    <p:sldId id="265" r:id="rId9"/>
    <p:sldId id="268" r:id="rId10"/>
    <p:sldId id="263" r:id="rId11"/>
    <p:sldId id="269" r:id="rId12"/>
    <p:sldId id="256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29AA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EE41-B0D7-A049-88E9-B8736A24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29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410F-F823-D14D-B9C0-FE489BB7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5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4EF4-EC6C-A94B-8D51-DA6E65376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3A2D-EDAE-864D-8502-57E3B2166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F5F7-869B-CD43-AF78-7EB8AAD01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EF45-3E54-3D43-BC29-3A5F0FF8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AF73-F169-8242-96FB-2D25953CA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78F6-E979-4A42-B7EC-B3307DB0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A7B8-B7B5-764A-8DE9-6DF0DE4AB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2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EC96-F5ED-B94D-8706-A07FB07B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9D96-9967-3B4D-A765-3022EE9A5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706BA34-E17D-A749-BDD2-D3DD0F42A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5" descr="SIRtag_transparent_whitetex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32550"/>
            <a:ext cx="5410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1035" name="Picture 14" descr="SIRlogo_tranparent_whitetex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8800"/>
            <a:ext cx="21066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0" r:id="rId2"/>
    <p:sldLayoutId id="2147483737" r:id="rId3"/>
    <p:sldLayoutId id="2147483731" r:id="rId4"/>
    <p:sldLayoutId id="2147483738" r:id="rId5"/>
    <p:sldLayoutId id="2147483732" r:id="rId6"/>
    <p:sldLayoutId id="2147483733" r:id="rId7"/>
    <p:sldLayoutId id="2147483739" r:id="rId8"/>
    <p:sldLayoutId id="2147483740" r:id="rId9"/>
    <p:sldLayoutId id="2147483734" r:id="rId10"/>
    <p:sldLayoutId id="21474837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Prostate Artery Embolization </a:t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>Early US Trial Results</a:t>
            </a:r>
            <a:endParaRPr>
              <a:ea typeface="+mj-ea"/>
              <a:cs typeface="+mj-cs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>
                <a:latin typeface="Arial" charset="0"/>
              </a:rPr>
              <a:t>Sandeep Bagla, MD</a:t>
            </a:r>
          </a:p>
          <a:p>
            <a:r>
              <a:rPr lang="en-US">
                <a:latin typeface="Arial" charset="0"/>
              </a:rPr>
              <a:t>Cardiovascular &amp; Interventional Radiology</a:t>
            </a:r>
          </a:p>
          <a:p>
            <a:r>
              <a:rPr lang="en-US">
                <a:latin typeface="Arial" charset="0"/>
              </a:rPr>
              <a:t>Inova Alexandria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Study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Enrolled 30 patients &gt; 50 yrs old</a:t>
            </a:r>
          </a:p>
          <a:p>
            <a:r>
              <a:rPr lang="en-US">
                <a:latin typeface="Arial" charset="0"/>
              </a:rPr>
              <a:t>Moderate or Severe Symptoms of BPH</a:t>
            </a:r>
          </a:p>
          <a:p>
            <a:r>
              <a:rPr lang="en-US">
                <a:latin typeface="Arial" charset="0"/>
              </a:rPr>
              <a:t>Follow the patients for 2 years and assess for safety and measure the response to treatment</a:t>
            </a:r>
          </a:p>
          <a:p>
            <a:r>
              <a:rPr lang="en-US">
                <a:latin typeface="Arial" charset="0"/>
              </a:rPr>
              <a:t>21/30 patients have been treated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Age: 67 years old</a:t>
            </a:r>
          </a:p>
          <a:p>
            <a:r>
              <a:rPr lang="en-US" dirty="0" smtClean="0"/>
              <a:t>Average AUA Score: 25.2</a:t>
            </a:r>
          </a:p>
          <a:p>
            <a:r>
              <a:rPr lang="en-US" dirty="0" smtClean="0"/>
              <a:t>Mean Quality of Life Score 5.7</a:t>
            </a:r>
          </a:p>
          <a:p>
            <a:r>
              <a:rPr lang="en-US" dirty="0" smtClean="0"/>
              <a:t>Average Prostate Volume: 77 cc</a:t>
            </a:r>
          </a:p>
          <a:p>
            <a:pPr marL="3651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 charset="0"/>
              </a:rPr>
              <a:t>Clinical </a:t>
            </a:r>
            <a:r>
              <a:rPr lang="en-US" dirty="0" smtClean="0">
                <a:latin typeface="Franklin Gothic Book" charset="0"/>
              </a:rPr>
              <a:t>Results </a:t>
            </a:r>
            <a:r>
              <a:rPr lang="en-US" sz="2400" dirty="0" smtClean="0">
                <a:latin typeface="Franklin Gothic Book" charset="0"/>
              </a:rPr>
              <a:t>(n=18)</a:t>
            </a:r>
            <a:endParaRPr lang="en-US" sz="2400" dirty="0">
              <a:latin typeface="Franklin Gothic Book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94% of patients had a significant decrease in symptoms from an enlarged prostate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Quality of Life significantly improved in just 4 weeks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a typeface="+mn-ea"/>
                <a:cs typeface="+mn-cs"/>
              </a:rPr>
              <a:t>S</a:t>
            </a:r>
            <a:r>
              <a:rPr lang="en-US" dirty="0" smtClean="0">
                <a:ea typeface="+mn-ea"/>
                <a:cs typeface="+mn-cs"/>
              </a:rPr>
              <a:t>ome men stopped prostate related medication altogether.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Minor or Major Complications</a:t>
            </a:r>
          </a:p>
          <a:p>
            <a:r>
              <a:rPr lang="en-US" dirty="0" smtClean="0"/>
              <a:t>No Urologic Complications including</a:t>
            </a:r>
          </a:p>
          <a:p>
            <a:pPr lvl="1"/>
            <a:r>
              <a:rPr lang="en-US" dirty="0" smtClean="0"/>
              <a:t>Impotence</a:t>
            </a:r>
          </a:p>
          <a:p>
            <a:pPr lvl="1"/>
            <a:r>
              <a:rPr lang="en-US" dirty="0" smtClean="0"/>
              <a:t>Bleeding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Urine Leak/Incontinence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 charset="0"/>
              </a:rPr>
              <a:t>Long Term Outlook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PAE works in reducing symptoms, improving </a:t>
            </a:r>
            <a:r>
              <a:rPr lang="en-US" dirty="0" err="1" smtClean="0">
                <a:ea typeface="+mn-ea"/>
                <a:cs typeface="+mn-cs"/>
              </a:rPr>
              <a:t>QoL</a:t>
            </a:r>
            <a:r>
              <a:rPr lang="en-US" dirty="0" smtClean="0">
                <a:ea typeface="+mn-ea"/>
                <a:cs typeface="+mn-cs"/>
              </a:rPr>
              <a:t> and is safe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It can potentially eliminate the need for daily medications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Patients will be followed for two years to assess for long term results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Overseas results from 1-3 year </a:t>
            </a:r>
            <a:r>
              <a:rPr lang="en-US" dirty="0" err="1" smtClean="0">
                <a:ea typeface="+mn-ea"/>
                <a:cs typeface="+mn-cs"/>
              </a:rPr>
              <a:t>followup</a:t>
            </a:r>
            <a:r>
              <a:rPr lang="en-US" dirty="0" smtClean="0">
                <a:ea typeface="+mn-ea"/>
                <a:cs typeface="+mn-cs"/>
              </a:rPr>
              <a:t> are promising.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Future trials comparing to other therapies are planned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Key Points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PAE is effective in Significantly reducing the symptoms of an enlarged prostate (BPH)</a:t>
            </a:r>
          </a:p>
          <a:p>
            <a:r>
              <a:rPr lang="en-US">
                <a:latin typeface="Arial" charset="0"/>
              </a:rPr>
              <a:t>Also effective in Significantly improving the Quality of Life in just 4 weeks</a:t>
            </a:r>
          </a:p>
          <a:p>
            <a:r>
              <a:rPr lang="en-US">
                <a:latin typeface="Arial" charset="0"/>
              </a:rPr>
              <a:t>No minor or major complications related to the procedure</a:t>
            </a:r>
          </a:p>
          <a:p>
            <a:r>
              <a:rPr lang="en-US">
                <a:latin typeface="Arial" charset="0"/>
              </a:rPr>
              <a:t>Welcome news to millions of US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First prospective US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Principal Investigator: Sandeep Bagla, MD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ea typeface="+mn-ea"/>
                <a:cs typeface="+mn-cs"/>
              </a:rPr>
              <a:t>Inova</a:t>
            </a:r>
            <a:r>
              <a:rPr lang="en-US" dirty="0" smtClean="0">
                <a:ea typeface="+mn-ea"/>
                <a:cs typeface="+mn-cs"/>
              </a:rPr>
              <a:t> Alexandria Hospital  Alexandria, VA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a typeface="+mn-ea"/>
                <a:cs typeface="+mn-cs"/>
              </a:rPr>
              <a:t>Trial Start Date: Jan 2012 and estimated complete enrollment May 2013.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Schoolbook" charset="0"/>
              </a:rPr>
              <a:t>Background</a:t>
            </a:r>
          </a:p>
        </p:txBody>
      </p:sp>
      <p:sp>
        <p:nvSpPr>
          <p:cNvPr id="3074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873625"/>
          </a:xfrm>
        </p:spPr>
        <p:txBody>
          <a:bodyPr/>
          <a:lstStyle/>
          <a:p>
            <a:r>
              <a:rPr lang="en-US">
                <a:latin typeface="Century Schoolbook" charset="0"/>
              </a:rPr>
              <a:t>20m Men </a:t>
            </a:r>
          </a:p>
          <a:p>
            <a:r>
              <a:rPr lang="en-US">
                <a:latin typeface="Century Schoolbook" charset="0"/>
              </a:rPr>
              <a:t>&gt;50% over 50</a:t>
            </a:r>
          </a:p>
          <a:p>
            <a:r>
              <a:rPr lang="en-US">
                <a:latin typeface="Century Schoolbook" charset="0"/>
              </a:rPr>
              <a:t>&gt;80% over 80</a:t>
            </a:r>
          </a:p>
          <a:p>
            <a:r>
              <a:rPr lang="en-US">
                <a:latin typeface="Century Schoolbook" charset="0"/>
              </a:rPr>
              <a:t>Not a matter of if, but when</a:t>
            </a:r>
          </a:p>
        </p:txBody>
      </p:sp>
      <p:pic>
        <p:nvPicPr>
          <p:cNvPr id="3075" name="Content Placeholder 3" descr="Benign_Prostatic_Hyperplasia_nci-vol-7137-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680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Schoolbook" charset="0"/>
              </a:rPr>
              <a:t>Symptoms of BPH: LUTS</a:t>
            </a:r>
          </a:p>
        </p:txBody>
      </p:sp>
      <p:sp>
        <p:nvSpPr>
          <p:cNvPr id="4098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>
                <a:latin typeface="Century Schoolbook" charset="0"/>
              </a:rPr>
              <a:t>Urinary </a:t>
            </a:r>
            <a:r>
              <a:rPr lang="en-US" b="1" dirty="0">
                <a:latin typeface="Century Schoolbook" charset="0"/>
              </a:rPr>
              <a:t>Frequency</a:t>
            </a:r>
          </a:p>
          <a:p>
            <a:r>
              <a:rPr lang="en-US" dirty="0">
                <a:latin typeface="Century Schoolbook" charset="0"/>
              </a:rPr>
              <a:t>Sudden </a:t>
            </a:r>
            <a:r>
              <a:rPr lang="en-US" b="1" dirty="0">
                <a:latin typeface="Century Schoolbook" charset="0"/>
              </a:rPr>
              <a:t>Urge</a:t>
            </a:r>
            <a:r>
              <a:rPr lang="en-US" dirty="0">
                <a:latin typeface="Century Schoolbook" charset="0"/>
              </a:rPr>
              <a:t> to Urinate</a:t>
            </a:r>
          </a:p>
          <a:p>
            <a:r>
              <a:rPr lang="en-US" dirty="0">
                <a:latin typeface="Century Schoolbook" charset="0"/>
              </a:rPr>
              <a:t>Frequent </a:t>
            </a:r>
            <a:r>
              <a:rPr lang="en-US" b="1" dirty="0">
                <a:latin typeface="Century Schoolbook" charset="0"/>
              </a:rPr>
              <a:t>nighttime</a:t>
            </a:r>
            <a:r>
              <a:rPr lang="en-US" dirty="0">
                <a:latin typeface="Century Schoolbook" charset="0"/>
              </a:rPr>
              <a:t> urination</a:t>
            </a:r>
          </a:p>
          <a:p>
            <a:r>
              <a:rPr lang="en-US" b="1" dirty="0">
                <a:latin typeface="Century Schoolbook" charset="0"/>
              </a:rPr>
              <a:t>Weak</a:t>
            </a:r>
            <a:r>
              <a:rPr lang="en-US" dirty="0">
                <a:latin typeface="Century Schoolbook" charset="0"/>
              </a:rPr>
              <a:t> Stream</a:t>
            </a:r>
          </a:p>
          <a:p>
            <a:r>
              <a:rPr lang="en-US" dirty="0">
                <a:latin typeface="Century Schoolbook" charset="0"/>
              </a:rPr>
              <a:t>Feeling as if bladder is not </a:t>
            </a:r>
            <a:r>
              <a:rPr lang="en-US" b="1" dirty="0">
                <a:latin typeface="Century Schoolbook" charset="0"/>
              </a:rPr>
              <a:t>empty</a:t>
            </a:r>
          </a:p>
          <a:p>
            <a:r>
              <a:rPr lang="en-US" dirty="0">
                <a:latin typeface="Century Schoolbook" charset="0"/>
              </a:rPr>
              <a:t>Complications included weakened bladder, bladder stones, recurrent infections, urinary blockage.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Rationale for new therapy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Risks </a:t>
            </a:r>
            <a:r>
              <a:rPr lang="en-US" dirty="0">
                <a:latin typeface="Arial" charset="0"/>
              </a:rPr>
              <a:t>for standard procedure such as TURP, laser or microwave include: </a:t>
            </a:r>
          </a:p>
          <a:p>
            <a:pPr lvl="1"/>
            <a:r>
              <a:rPr lang="en-US" dirty="0">
                <a:latin typeface="Arial" charset="0"/>
              </a:rPr>
              <a:t>Impotence</a:t>
            </a:r>
          </a:p>
          <a:p>
            <a:pPr lvl="1"/>
            <a:r>
              <a:rPr lang="en-US" dirty="0">
                <a:latin typeface="Arial" charset="0"/>
              </a:rPr>
              <a:t>Urine leak or Incontinence</a:t>
            </a:r>
          </a:p>
          <a:p>
            <a:pPr lvl="1"/>
            <a:r>
              <a:rPr lang="en-US" dirty="0">
                <a:latin typeface="Arial" charset="0"/>
              </a:rPr>
              <a:t>Bleeding</a:t>
            </a:r>
          </a:p>
          <a:p>
            <a:pPr lvl="1"/>
            <a:r>
              <a:rPr lang="en-US" dirty="0">
                <a:latin typeface="Arial" charset="0"/>
              </a:rPr>
              <a:t>Pain and Stricture/Narrowing</a:t>
            </a:r>
          </a:p>
          <a:p>
            <a:pPr lvl="1"/>
            <a:r>
              <a:rPr lang="en-US" dirty="0">
                <a:latin typeface="Arial" charset="0"/>
              </a:rPr>
              <a:t>Infection</a:t>
            </a:r>
          </a:p>
          <a:p>
            <a:r>
              <a:rPr lang="en-US" dirty="0" smtClean="0">
                <a:latin typeface="Arial" charset="0"/>
              </a:rPr>
              <a:t>2m men avoided therapy</a:t>
            </a:r>
            <a:endParaRPr lang="en-US" dirty="0">
              <a:latin typeface="Arial" charset="0"/>
            </a:endParaRPr>
          </a:p>
        </p:txBody>
      </p:sp>
      <p:pic>
        <p:nvPicPr>
          <p:cNvPr id="5123" name="Content Placeholder 10" descr="tu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314123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Minimally Invasive Therapy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Interventional Radiologists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Content Placeholder 3" descr="emb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5788025" cy="4340225"/>
          </a:xfrm>
          <a:effectLst>
            <a:outerShdw blurRad="63500" dist="50800" dir="5400000" algn="ctr" rotWithShape="0">
              <a:schemeClr val="accent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state_animvideo3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457200"/>
            <a:ext cx="7213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state_afte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69" y="762000"/>
            <a:ext cx="4488731" cy="3733800"/>
          </a:xfrm>
          <a:prstGeom prst="rect">
            <a:avLst/>
          </a:prstGeom>
        </p:spPr>
      </p:pic>
      <p:pic>
        <p:nvPicPr>
          <p:cNvPr id="5" name="Picture 4" descr="prostate_befor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591756" cy="37338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4040188" cy="838200"/>
          </a:xfrm>
        </p:spPr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4645025" y="4953000"/>
            <a:ext cx="4041775" cy="838200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1934</TotalTime>
  <Words>350</Words>
  <Application>Microsoft Office PowerPoint</Application>
  <PresentationFormat>On-screen Show (4:3)</PresentationFormat>
  <Paragraphs>63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Prostate Artery Embolization  Early US Trial Results</vt:lpstr>
      <vt:lpstr>Key Points</vt:lpstr>
      <vt:lpstr>First prospective US trial</vt:lpstr>
      <vt:lpstr>Background</vt:lpstr>
      <vt:lpstr>Symptoms of BPH: LUTS</vt:lpstr>
      <vt:lpstr>Rationale for new therapy</vt:lpstr>
      <vt:lpstr>Minimally Invasive Therapy Interventional Radiologists</vt:lpstr>
      <vt:lpstr>PowerPoint Presentation</vt:lpstr>
      <vt:lpstr>PowerPoint Presentation</vt:lpstr>
      <vt:lpstr>Study</vt:lpstr>
      <vt:lpstr>Demographics</vt:lpstr>
      <vt:lpstr>Clinical Results (n=18)</vt:lpstr>
      <vt:lpstr>Safety Results</vt:lpstr>
      <vt:lpstr>Long Term Outlook </vt:lpstr>
    </vt:vector>
  </TitlesOfParts>
  <Company>INTRAD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psavuser</cp:lastModifiedBy>
  <cp:revision>15</cp:revision>
  <dcterms:created xsi:type="dcterms:W3CDTF">2006-03-23T23:21:09Z</dcterms:created>
  <dcterms:modified xsi:type="dcterms:W3CDTF">2013-04-13T17:06:18Z</dcterms:modified>
</cp:coreProperties>
</file>