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697" r:id="rId3"/>
    <p:sldId id="452" r:id="rId4"/>
    <p:sldId id="696" r:id="rId5"/>
    <p:sldId id="698" r:id="rId6"/>
    <p:sldId id="624" r:id="rId7"/>
    <p:sldId id="625" r:id="rId8"/>
    <p:sldId id="626" r:id="rId9"/>
    <p:sldId id="690" r:id="rId10"/>
    <p:sldId id="689" r:id="rId11"/>
    <p:sldId id="691" r:id="rId12"/>
    <p:sldId id="692" r:id="rId13"/>
    <p:sldId id="694" r:id="rId14"/>
    <p:sldId id="612" r:id="rId15"/>
    <p:sldId id="681" r:id="rId16"/>
    <p:sldId id="683" r:id="rId17"/>
    <p:sldId id="693" r:id="rId18"/>
    <p:sldId id="616" r:id="rId19"/>
    <p:sldId id="519" r:id="rId20"/>
    <p:sldId id="6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333"/>
    <a:srgbClr val="008000"/>
    <a:srgbClr val="009900"/>
    <a:srgbClr val="CCFF33"/>
    <a:srgbClr val="7CD1FC"/>
    <a:srgbClr val="FF33CC"/>
    <a:srgbClr val="4D4D4D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4" autoAdjust="0"/>
    <p:restoredTop sz="94660"/>
  </p:normalViewPr>
  <p:slideViewPr>
    <p:cSldViewPr>
      <p:cViewPr varScale="1">
        <p:scale>
          <a:sx n="104" d="100"/>
          <a:sy n="104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A5B266-839C-4B34-A740-6EC9BC17937C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9FC116-A72E-4814-AFBB-F6E0913D8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smtClean="0">
                <a:latin typeface="Lucida Grande" charset="0"/>
                <a:sym typeface="Lucida Grande" charset="0"/>
              </a:rPr>
              <a:t>5/28/2010</a:t>
            </a:r>
          </a:p>
          <a:p>
            <a:pPr eaLnBrk="1" hangingPunct="1"/>
            <a:r>
              <a:rPr lang="en-US" sz="2200" smtClean="0">
                <a:latin typeface="Lucida Grande" charset="0"/>
                <a:sym typeface="Lucida Grande" charset="0"/>
              </a:rPr>
              <a:t>All same scale, seen this with about 20mice now.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AB9C-8E6E-47CE-86B4-264C3CD8AAA7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5E35-595E-4366-8DD5-3F2650BBA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129B-4623-444B-9652-D963112B154C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2228-5642-4272-AD97-CD25C40D5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5583-8528-4F87-87AE-9C5BC9703F9A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8FDC-0D4D-40CB-BB17-40F23C7F7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0383-6180-498F-81A0-67E72EF6783A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4B37-4078-4FA4-874A-DBD0A3066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7EE2-2B26-402C-8B84-30358A19D59F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25C4-5F1C-49D8-A737-F4B04F5AA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8CF8-22E8-4DC0-9108-CA51FA90D131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8098-25EF-4F2D-9CAB-9E54EE1E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2DF9-16FE-4FCA-A8C8-C8C982E7AD26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B8C0-BDC7-4668-BCE3-B5317154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4241-B526-434C-BE40-7687F9CC754B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F8DA-C4E0-49D9-B9B7-B3E06E7B8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0097-8D30-4DE0-A3D3-FF34A776F71C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3B09-4DD1-4F55-9E5E-B2613D595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F559-F8A8-4848-B35B-038350B6F208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1573-8194-490A-A71A-AF83DABA3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2B26-3B32-4AFA-859D-E73628554CDB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7273-FA3D-41A4-9359-261ADCB05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0342-2E31-42AA-B5E9-E21567D4A577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C6B6-87D4-4F57-ABD8-1452A31E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AE04-BE64-4A19-A815-DF8A9C2004FA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6235-2CA2-4970-9861-710AB0D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9851-76A3-42BD-A856-154DBAFC273E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26FB-4FB8-4277-96FF-743A99BC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4B8F-A329-45EA-9225-B018C8B86FE5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C1F7-7D9E-476B-9B03-5F66C9424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B88F1D-75DB-4536-9AC1-64E8B3B79D57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5E227F-B255-4215-AB1F-0004FC29B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0" y="3124200"/>
            <a:ext cx="4572000" cy="1752600"/>
          </a:xfrm>
        </p:spPr>
        <p:txBody>
          <a:bodyPr/>
          <a:lstStyle/>
          <a:p>
            <a:pPr eaLnBrk="1" hangingPunct="1"/>
            <a:r>
              <a:rPr lang="en-US" smtClean="0"/>
              <a:t>Interventional </a:t>
            </a:r>
            <a:br>
              <a:rPr lang="en-US" smtClean="0"/>
            </a:br>
            <a:r>
              <a:rPr lang="en-US" smtClean="0"/>
              <a:t>Stem Cell Therapy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6200" y="4876800"/>
            <a:ext cx="5486400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J. David </a:t>
            </a:r>
            <a:r>
              <a:rPr lang="en-US" sz="1800" dirty="0" err="1" smtClean="0">
                <a:solidFill>
                  <a:schemeClr val="bg1"/>
                </a:solidFill>
              </a:rPr>
              <a:t>Prologo</a:t>
            </a:r>
            <a:r>
              <a:rPr lang="en-US" sz="1800" dirty="0" smtClean="0">
                <a:solidFill>
                  <a:schemeClr val="bg1"/>
                </a:solidFill>
              </a:rPr>
              <a:t>, MD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 Division of Vascular and Interventional Radiology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University Hospitals Case Medical Center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 Cleveland, Ohio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7" descr="http://rds.yahoo.com/_ylt=A0WTefjVu21LGAgAOISjzbkF/SIG=130epi78u/EXP=1265569109/**http%3a/www.greatrivermedical.org/files/Image/grs/artificial%2520disc/m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973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39" name="Picture 5" descr="http://rds.yahoo.com/_ylt=A0WTefiXu21LfAgACE2jzbkF/SIG=12jq72u90/EXP=1265569047/**http%3a/www.coopergibbs.com/images/lymphoma/bonemarrowneed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990600"/>
            <a:ext cx="35814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0" name="Picture 3" descr="C:\Documents and Settings\dana.MRBROWNSTONE\My Documents\My Pictures\lab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0800" y="16764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1" name="Picture 8" descr="C:\Documents and Settings\dana.MRBROWNSTONE\Desktop\discog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2286000"/>
            <a:ext cx="42957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2" name="Picture 6" descr="Clinical-MSK-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28800" y="1371600"/>
            <a:ext cx="4572000" cy="4572000"/>
          </a:xfrm>
          <a:prstGeom prst="rect">
            <a:avLst/>
          </a:prstGeom>
          <a:noFill/>
        </p:spPr>
      </p:pic>
      <p:sp>
        <p:nvSpPr>
          <p:cNvPr id="500743" name="Line 7"/>
          <p:cNvSpPr>
            <a:spLocks noChangeShapeType="1"/>
          </p:cNvSpPr>
          <p:nvPr/>
        </p:nvSpPr>
        <p:spPr bwMode="auto">
          <a:xfrm flipH="1">
            <a:off x="4572000" y="2590800"/>
            <a:ext cx="23622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744" name="Line 8"/>
          <p:cNvSpPr>
            <a:spLocks noChangeShapeType="1"/>
          </p:cNvSpPr>
          <p:nvPr/>
        </p:nvSpPr>
        <p:spPr bwMode="auto">
          <a:xfrm flipH="1">
            <a:off x="4572000" y="3505200"/>
            <a:ext cx="23622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00745" name="Picture 9" descr="disc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09800" y="2514600"/>
            <a:ext cx="4038600" cy="2808288"/>
          </a:xfrm>
          <a:prstGeom prst="rect">
            <a:avLst/>
          </a:prstGeom>
          <a:noFill/>
        </p:spPr>
      </p:pic>
      <p:pic>
        <p:nvPicPr>
          <p:cNvPr id="500746" name="Picture 10" descr="Image Detai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6600" y="2590800"/>
            <a:ext cx="1981200" cy="2505075"/>
          </a:xfrm>
          <a:prstGeom prst="rect">
            <a:avLst/>
          </a:prstGeom>
          <a:noFill/>
        </p:spPr>
      </p:pic>
      <p:pic>
        <p:nvPicPr>
          <p:cNvPr id="500747" name="Picture 3" descr="C:\Documents and Settings\dprolog1\Desktop\inandout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2000" y="1295400"/>
            <a:ext cx="67865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50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3" grpId="0" animBg="1"/>
      <p:bldP spid="5007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8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Background (MSCs)</a:t>
            </a:r>
          </a:p>
        </p:txBody>
      </p:sp>
      <p:sp>
        <p:nvSpPr>
          <p:cNvPr id="502789" name="Rectangl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Crevensten et. al.</a:t>
            </a:r>
          </a:p>
          <a:p>
            <a:pPr lvl="1"/>
            <a:r>
              <a:rPr lang="en-US" sz="2000" smtClean="0"/>
              <a:t>in rats, injected BM derived MSCs to the coccygeal discs.  28 days post injection, cells viable localized to discs. Increased disc height on X-ray. </a:t>
            </a:r>
          </a:p>
          <a:p>
            <a:endParaRPr lang="en-US" sz="2400" smtClean="0"/>
          </a:p>
        </p:txBody>
      </p:sp>
      <p:sp>
        <p:nvSpPr>
          <p:cNvPr id="502790" name="Rectangl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smtClean="0"/>
              <a:t>Sakai et. al. </a:t>
            </a:r>
          </a:p>
          <a:p>
            <a:pPr lvl="1"/>
            <a:r>
              <a:rPr lang="en-US" sz="2000" smtClean="0"/>
              <a:t>In rabbits, injected labelled MSCs to injured IVDs. At 2,4, and 8 weeks, showed increases of transplanted cells, differentiation, and IVD matrix intergrity.  </a:t>
            </a:r>
          </a:p>
          <a:p>
            <a:endParaRPr lang="en-US" sz="2400" smtClean="0"/>
          </a:p>
        </p:txBody>
      </p:sp>
      <p:sp>
        <p:nvSpPr>
          <p:cNvPr id="502791" name="Rectangle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smtClean="0"/>
              <a:t>Sakai et al. </a:t>
            </a:r>
          </a:p>
          <a:p>
            <a:pPr lvl="1"/>
            <a:r>
              <a:rPr lang="en-US" sz="2000" smtClean="0"/>
              <a:t>In adult rabbits, injected cells to injured IVDs. Showed  presence of transplanted MSCs in the IVDs to 48 weeks, with associated increase of proteoglycan content when compared to degenerated controls.</a:t>
            </a:r>
          </a:p>
        </p:txBody>
      </p:sp>
      <p:sp>
        <p:nvSpPr>
          <p:cNvPr id="502792" name="Rectangl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smtClean="0"/>
              <a:t>Zhang et al. </a:t>
            </a:r>
          </a:p>
          <a:p>
            <a:pPr lvl="1"/>
            <a:r>
              <a:rPr lang="en-US" sz="2000" smtClean="0"/>
              <a:t>in young rabbits with induced degenerated IVDs, tx’d cells localized to the nucleus. Showed presence of cells, increased ECM, and matrix gene production to 6 months.</a:t>
            </a:r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0" grpId="0"/>
      <p:bldP spid="502791" grpId="0"/>
      <p:bldP spid="5027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46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[</a:t>
            </a:r>
            <a:r>
              <a:rPr lang="en-US" sz="4000" baseline="30000" smtClean="0"/>
              <a:t>124</a:t>
            </a:r>
            <a:r>
              <a:rPr lang="en-US" sz="4000" smtClean="0"/>
              <a:t>l]-FIAU labeled reporter transduced hMSCs (200,000)</a:t>
            </a:r>
          </a:p>
        </p:txBody>
      </p:sp>
      <p:pic>
        <p:nvPicPr>
          <p:cNvPr id="504841" name="Picture 2" descr="F:\dis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  <a:ln/>
        </p:spPr>
      </p:pic>
      <p:pic>
        <p:nvPicPr>
          <p:cNvPr id="504842" name="Picture 3" descr="C:\Documents and Settings\dprolog1\Desktop\procedure-step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4114800"/>
            <a:ext cx="230028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44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1676400"/>
            <a:ext cx="54387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4845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1828800"/>
            <a:ext cx="553085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685800"/>
            <a:ext cx="5980113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S/P Xenogenic Radiolabled MSC transplantation</a:t>
            </a:r>
          </a:p>
        </p:txBody>
      </p:sp>
      <p:pic>
        <p:nvPicPr>
          <p:cNvPr id="402440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1524000"/>
            <a:ext cx="3048000" cy="3457575"/>
          </a:xfrm>
          <a:noFill/>
          <a:ln/>
        </p:spPr>
      </p:pic>
      <p:pic>
        <p:nvPicPr>
          <p:cNvPr id="402441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81600" y="2057400"/>
            <a:ext cx="3095625" cy="2266950"/>
          </a:xfrm>
          <a:noFill/>
          <a:ln/>
        </p:spPr>
      </p:pic>
      <p:pic>
        <p:nvPicPr>
          <p:cNvPr id="40244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3810000"/>
            <a:ext cx="32766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3657600"/>
            <a:ext cx="28194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0400" y="2286000"/>
            <a:ext cx="32099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9966FF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Histology</a:t>
            </a:r>
          </a:p>
        </p:txBody>
      </p:sp>
      <p:pic>
        <p:nvPicPr>
          <p:cNvPr id="49050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2667000"/>
            <a:ext cx="252888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050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295400"/>
            <a:ext cx="38862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050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295400"/>
            <a:ext cx="3886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6" name="Picture 6" descr="1985_doc_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2133600"/>
            <a:ext cx="3810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 Preclinical Studies</a:t>
            </a:r>
          </a:p>
        </p:txBody>
      </p:sp>
      <p:sp>
        <p:nvSpPr>
          <p:cNvPr id="50790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Accuracy and Containment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Injection as per established techniques to porcine models of DDD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Reporter gene imaging to 3 months with PET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Histological confirmation via ALU stains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ECM repletion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Quantitative MRI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Biochemical (gene expression measurments [RNA] -GADPH, Type I collagen, Type II collagen, and Aggrecan) and immunohistochemical (1º atb stains v. HIF-1α, GLUT-1, and MMP-2) correlative studies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graphicFrame>
        <p:nvGraphicFramePr>
          <p:cNvPr id="5079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343400" y="1981200"/>
          <a:ext cx="4648200" cy="3200400"/>
        </p:xfrm>
        <a:graphic>
          <a:graphicData uri="http://schemas.openxmlformats.org/presentationml/2006/ole">
            <p:oleObj spid="_x0000_s507908" name="Chart" r:id="rId3" imgW="6743700" imgH="38100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Clinical Protocol</a:t>
            </a:r>
            <a:br>
              <a:rPr lang="en-US" sz="4000" smtClean="0"/>
            </a:br>
            <a:r>
              <a:rPr lang="en-US" sz="4000" smtClean="0"/>
              <a:t>IND 14924</a:t>
            </a:r>
          </a:p>
        </p:txBody>
      </p:sp>
      <p:sp>
        <p:nvSpPr>
          <p:cNvPr id="40755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Safety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Safety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Delivery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Clinical disability indices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Efficacy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Efficacy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Delivery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Validated Pain Scales (BPI), Quantitative MRI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Validated Disability Inquiry (Oswestry Disability Index)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34 patients (17 in each arm [power = 80%])</a:t>
            </a:r>
          </a:p>
        </p:txBody>
      </p:sp>
      <p:graphicFrame>
        <p:nvGraphicFramePr>
          <p:cNvPr id="40755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419600" y="2057400"/>
          <a:ext cx="4495800" cy="3276600"/>
        </p:xfrm>
        <a:graphic>
          <a:graphicData uri="http://schemas.openxmlformats.org/presentationml/2006/ole">
            <p:oleObj spid="_x0000_s407559" name="Chart" r:id="rId3" imgW="6743700" imgH="38100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9" name="Picture 3" descr="medpix_im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0"/>
            <a:ext cx="2805113" cy="5386388"/>
          </a:xfrm>
          <a:prstGeom prst="rect">
            <a:avLst/>
          </a:prstGeom>
          <a:noFill/>
        </p:spPr>
      </p:pic>
      <p:pic>
        <p:nvPicPr>
          <p:cNvPr id="285705" name="Picture 9" descr="shutterstock_855078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04800"/>
            <a:ext cx="3656013" cy="2339975"/>
          </a:xfrm>
          <a:prstGeom prst="rect">
            <a:avLst/>
          </a:prstGeom>
          <a:noFill/>
        </p:spPr>
      </p:pic>
      <p:pic>
        <p:nvPicPr>
          <p:cNvPr id="285706" name="Picture 10" descr="barnettb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743200"/>
            <a:ext cx="438308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8" name="Picture 12" descr="thumbnai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3048000"/>
            <a:ext cx="2906713" cy="2870200"/>
          </a:xfrm>
          <a:prstGeom prst="rect">
            <a:avLst/>
          </a:prstGeom>
          <a:noFill/>
        </p:spPr>
      </p:pic>
      <p:pic>
        <p:nvPicPr>
          <p:cNvPr id="285709" name="Picture 13" descr="celiactrun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05250" y="1609725"/>
            <a:ext cx="5238750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Disclosures</a:t>
            </a:r>
          </a:p>
        </p:txBody>
      </p:sp>
      <p:pic>
        <p:nvPicPr>
          <p:cNvPr id="513029" name="Picture 5" descr="untitl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2057400"/>
            <a:ext cx="4725988" cy="51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Thank You</a:t>
            </a:r>
          </a:p>
        </p:txBody>
      </p:sp>
      <p:pic>
        <p:nvPicPr>
          <p:cNvPr id="509955" name="Picture 3" descr="iStock_000015171929Lar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" y="-152400"/>
            <a:ext cx="11133138" cy="7421563"/>
          </a:xfrm>
          <a:prstGeom prst="rect">
            <a:avLst/>
          </a:prstGeom>
          <a:noFill/>
        </p:spPr>
      </p:pic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152400" y="3124200"/>
            <a:ext cx="32004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Thank You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Zhenghong Lee, PhD</a:t>
            </a:r>
          </a:p>
          <a:p>
            <a:pPr>
              <a:spcBef>
                <a:spcPct val="50000"/>
              </a:spcBef>
            </a:pPr>
            <a:r>
              <a:rPr lang="en-US"/>
              <a:t>David Corn, BS</a:t>
            </a:r>
          </a:p>
          <a:p>
            <a:pPr>
              <a:spcBef>
                <a:spcPct val="50000"/>
              </a:spcBef>
            </a:pPr>
            <a:r>
              <a:rPr lang="en-US"/>
              <a:t>Lewis Yuan, BS</a:t>
            </a:r>
          </a:p>
          <a:p>
            <a:pPr>
              <a:spcBef>
                <a:spcPct val="50000"/>
              </a:spcBef>
            </a:pPr>
            <a:r>
              <a:rPr lang="en-US"/>
              <a:t>Nathan Tenley, BS</a:t>
            </a:r>
          </a:p>
          <a:p>
            <a:pPr>
              <a:spcBef>
                <a:spcPct val="50000"/>
              </a:spcBef>
            </a:pPr>
            <a:r>
              <a:rPr lang="en-US"/>
              <a:t>Pablo Ros, MD, MPH, PhD</a:t>
            </a:r>
          </a:p>
          <a:p>
            <a:pPr>
              <a:spcBef>
                <a:spcPct val="50000"/>
              </a:spcBef>
            </a:pPr>
            <a:r>
              <a:rPr lang="en-US"/>
              <a:t>Mark Robbin, MD</a:t>
            </a:r>
          </a:p>
          <a:p>
            <a:pPr>
              <a:spcBef>
                <a:spcPct val="50000"/>
              </a:spcBef>
            </a:pPr>
            <a:r>
              <a:rPr lang="en-US"/>
              <a:t>Dan Hsu, MD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Stem Cell Therapy</a:t>
            </a:r>
          </a:p>
        </p:txBody>
      </p:sp>
      <p:pic>
        <p:nvPicPr>
          <p:cNvPr id="166915" name="Picture 2" descr="C:\Documents and Settings\dprolog1\Desktop\xrayhandshake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2000" y="1447800"/>
            <a:ext cx="7924800" cy="5181600"/>
          </a:xfrm>
          <a:noFill/>
        </p:spPr>
      </p:pic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1981200" y="1752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MSC Biology</a:t>
            </a:r>
          </a:p>
        </p:txBody>
      </p:sp>
      <p:sp>
        <p:nvSpPr>
          <p:cNvPr id="166917" name="Text Box 6"/>
          <p:cNvSpPr txBox="1">
            <a:spLocks noChangeArrowheads="1"/>
          </p:cNvSpPr>
          <p:nvPr/>
        </p:nvSpPr>
        <p:spPr bwMode="auto">
          <a:xfrm>
            <a:off x="5943600" y="2057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Precision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Mesenchymal Stem Cells</a:t>
            </a:r>
          </a:p>
        </p:txBody>
      </p:sp>
      <p:sp>
        <p:nvSpPr>
          <p:cNvPr id="510982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May be isolated and expanded from the bone marrow, fat, etc.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Are immunologically privileged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Are capable of multilineage differentiation and self-renewal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Have shown promise as regnerative therapy in several settings</a:t>
            </a:r>
          </a:p>
        </p:txBody>
      </p:sp>
      <p:pic>
        <p:nvPicPr>
          <p:cNvPr id="510984" name="Picture 8" descr="iStock_000013162952Larg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844675"/>
            <a:ext cx="4038600" cy="403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4263" y="3509963"/>
            <a:ext cx="1517650" cy="313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8338" y="3509963"/>
            <a:ext cx="1519237" cy="313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8338" y="276225"/>
            <a:ext cx="1519237" cy="314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" y="3598863"/>
            <a:ext cx="1517650" cy="314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68600" y="3589338"/>
            <a:ext cx="1517650" cy="3151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68600" y="274638"/>
            <a:ext cx="1517650" cy="314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94263" y="273050"/>
            <a:ext cx="1517650" cy="3138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0363" name="Rectangle 11"/>
          <p:cNvSpPr>
            <a:spLocks/>
          </p:cNvSpPr>
          <p:nvPr/>
        </p:nvSpPr>
        <p:spPr bwMode="auto">
          <a:xfrm>
            <a:off x="2863850" y="330200"/>
            <a:ext cx="600075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1700">
                <a:latin typeface="Myriad Web Pro" charset="0"/>
                <a:ea typeface="MS PGothic" pitchFamily="34" charset="-128"/>
                <a:sym typeface="Myriad Web Pro" charset="0"/>
              </a:rPr>
              <a:t>Day 1</a:t>
            </a:r>
          </a:p>
        </p:txBody>
      </p:sp>
      <p:sp>
        <p:nvSpPr>
          <p:cNvPr id="100364" name="Rectangle 12"/>
          <p:cNvSpPr>
            <a:spLocks/>
          </p:cNvSpPr>
          <p:nvPr/>
        </p:nvSpPr>
        <p:spPr bwMode="auto">
          <a:xfrm>
            <a:off x="4946650" y="330200"/>
            <a:ext cx="5984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1700">
                <a:latin typeface="Myriad Web Pro" charset="0"/>
                <a:ea typeface="MS PGothic" pitchFamily="34" charset="-128"/>
                <a:sym typeface="Myriad Web Pro" charset="0"/>
              </a:rPr>
              <a:t>Day 2</a:t>
            </a:r>
          </a:p>
        </p:txBody>
      </p:sp>
      <p:sp>
        <p:nvSpPr>
          <p:cNvPr id="100365" name="Rectangle 13"/>
          <p:cNvSpPr>
            <a:spLocks/>
          </p:cNvSpPr>
          <p:nvPr/>
        </p:nvSpPr>
        <p:spPr bwMode="auto">
          <a:xfrm>
            <a:off x="7027863" y="330200"/>
            <a:ext cx="598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1700">
                <a:latin typeface="Myriad Web Pro" charset="0"/>
                <a:ea typeface="MS PGothic" pitchFamily="34" charset="-128"/>
                <a:sym typeface="Myriad Web Pro" charset="0"/>
              </a:rPr>
              <a:t>Day 3</a:t>
            </a:r>
          </a:p>
        </p:txBody>
      </p:sp>
      <p:sp>
        <p:nvSpPr>
          <p:cNvPr id="100366" name="Rectangle 14"/>
          <p:cNvSpPr>
            <a:spLocks/>
          </p:cNvSpPr>
          <p:nvPr/>
        </p:nvSpPr>
        <p:spPr bwMode="auto">
          <a:xfrm>
            <a:off x="773113" y="3732213"/>
            <a:ext cx="5334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1700">
                <a:latin typeface="Myriad Web Pro" charset="0"/>
                <a:ea typeface="MS PGothic" pitchFamily="34" charset="-128"/>
                <a:sym typeface="Myriad Web Pro" charset="0"/>
              </a:rPr>
              <a:t>Wk 1</a:t>
            </a:r>
          </a:p>
        </p:txBody>
      </p:sp>
      <p:sp>
        <p:nvSpPr>
          <p:cNvPr id="100367" name="Rectangle 15"/>
          <p:cNvSpPr>
            <a:spLocks/>
          </p:cNvSpPr>
          <p:nvPr/>
        </p:nvSpPr>
        <p:spPr bwMode="auto">
          <a:xfrm>
            <a:off x="2901950" y="3732213"/>
            <a:ext cx="531813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1700">
                <a:latin typeface="Myriad Web Pro" charset="0"/>
                <a:ea typeface="MS PGothic" pitchFamily="34" charset="-128"/>
                <a:sym typeface="Myriad Web Pro" charset="0"/>
              </a:rPr>
              <a:t>Wk 2</a:t>
            </a:r>
          </a:p>
        </p:txBody>
      </p:sp>
      <p:sp>
        <p:nvSpPr>
          <p:cNvPr id="100368" name="Rectangle 16"/>
          <p:cNvSpPr>
            <a:spLocks/>
          </p:cNvSpPr>
          <p:nvPr/>
        </p:nvSpPr>
        <p:spPr bwMode="auto">
          <a:xfrm>
            <a:off x="5027613" y="3732213"/>
            <a:ext cx="531812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1700">
                <a:latin typeface="Myriad Web Pro" charset="0"/>
                <a:ea typeface="MS PGothic" pitchFamily="34" charset="-128"/>
                <a:sym typeface="Myriad Web Pro" charset="0"/>
              </a:rPr>
              <a:t>Wk 3</a:t>
            </a:r>
          </a:p>
        </p:txBody>
      </p:sp>
      <p:sp>
        <p:nvSpPr>
          <p:cNvPr id="100369" name="Rectangle 17"/>
          <p:cNvSpPr>
            <a:spLocks/>
          </p:cNvSpPr>
          <p:nvPr/>
        </p:nvSpPr>
        <p:spPr bwMode="auto">
          <a:xfrm>
            <a:off x="7153275" y="3732213"/>
            <a:ext cx="530225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1700">
                <a:latin typeface="Myriad Web Pro" charset="0"/>
                <a:ea typeface="MS PGothic" pitchFamily="34" charset="-128"/>
                <a:sym typeface="Myriad Web Pro" charset="0"/>
              </a:rPr>
              <a:t>Wk 6</a:t>
            </a:r>
          </a:p>
        </p:txBody>
      </p:sp>
      <p:sp>
        <p:nvSpPr>
          <p:cNvPr id="515091" name="Text Box 19"/>
          <p:cNvSpPr txBox="1">
            <a:spLocks noChangeArrowheads="1"/>
          </p:cNvSpPr>
          <p:nvPr/>
        </p:nvSpPr>
        <p:spPr bwMode="auto">
          <a:xfrm>
            <a:off x="304800" y="533400"/>
            <a:ext cx="2286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Paul Lin, BS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Arnold Caplan, PhD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CWRU, Cleveland OH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DDD </a:t>
            </a:r>
          </a:p>
        </p:txBody>
      </p:sp>
      <p:sp>
        <p:nvSpPr>
          <p:cNvPr id="42496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Prevalence of discogenic degeneration on MR is &gt;80% in pts &gt; 60y, and increases with age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Imaging findings can be employed to predict concordance on discography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Current standard of care is surgery, with associated costs and morbidity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Minimally invasive, needle delivery of effective therapy</a:t>
            </a:r>
          </a:p>
        </p:txBody>
      </p:sp>
      <p:pic>
        <p:nvPicPr>
          <p:cNvPr id="424964" name="Picture 4" descr="IVDcarto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1295400"/>
            <a:ext cx="3429000" cy="3352800"/>
          </a:xfrm>
        </p:spPr>
      </p:pic>
      <p:pic>
        <p:nvPicPr>
          <p:cNvPr id="424965" name="Picture 5" descr="Pictur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953000"/>
            <a:ext cx="1855788" cy="1716088"/>
          </a:xfrm>
          <a:prstGeom prst="rect">
            <a:avLst/>
          </a:prstGeom>
          <a:noFill/>
        </p:spPr>
      </p:pic>
      <p:pic>
        <p:nvPicPr>
          <p:cNvPr id="424966" name="Picture 2" descr="C:\Documents and Settings\dprolog1\Desktop\xrayhandshak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4876800"/>
            <a:ext cx="2403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DDD </a:t>
            </a:r>
          </a:p>
        </p:txBody>
      </p:sp>
      <p:sp>
        <p:nvSpPr>
          <p:cNvPr id="42598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Prevalence of discogenic degeneration on MR is &gt;80% in pts &gt; 60y, and increases with age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Imaging findings can be employed to predict concordance on discography</a:t>
            </a:r>
          </a:p>
          <a:p>
            <a:pPr>
              <a:lnSpc>
                <a:spcPct val="90000"/>
              </a:lnSpc>
            </a:pPr>
            <a:endParaRPr lang="en-US" sz="20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smtClean="0"/>
              <a:t>Current standard of care is surgery, with associated costs and morbidity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Minimally invasive, needle delivery of effective therapy</a:t>
            </a:r>
          </a:p>
        </p:txBody>
      </p:sp>
      <p:pic>
        <p:nvPicPr>
          <p:cNvPr id="425988" name="Picture 4" descr="IVDcarto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1295400"/>
            <a:ext cx="3429000" cy="3352800"/>
          </a:xfrm>
        </p:spPr>
      </p:pic>
      <p:pic>
        <p:nvPicPr>
          <p:cNvPr id="425989" name="Picture 5" descr="Pictur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953000"/>
            <a:ext cx="1855788" cy="1716088"/>
          </a:xfrm>
          <a:prstGeom prst="rect">
            <a:avLst/>
          </a:prstGeom>
          <a:noFill/>
        </p:spPr>
      </p:pic>
      <p:pic>
        <p:nvPicPr>
          <p:cNvPr id="425990" name="Picture 2" descr="C:\Documents and Settings\dprolog1\Desktop\xrayhandshak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4876800"/>
            <a:ext cx="2403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DDD </a:t>
            </a:r>
          </a:p>
        </p:txBody>
      </p:sp>
      <p:sp>
        <p:nvSpPr>
          <p:cNvPr id="42701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Prevalence of discogenic degeneration on MR is &gt;80% in pts &gt; 60y, and increases with age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Imaging findings can be employed to predict concordance on discography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Current standard of care is surgery, with associated costs and morbidity</a:t>
            </a:r>
          </a:p>
          <a:p>
            <a:pPr>
              <a:lnSpc>
                <a:spcPct val="90000"/>
              </a:lnSpc>
            </a:pPr>
            <a:endParaRPr lang="en-US" sz="20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smtClean="0"/>
              <a:t>Minimally invasive, needle delivery of effective therapy</a:t>
            </a:r>
          </a:p>
        </p:txBody>
      </p:sp>
      <p:pic>
        <p:nvPicPr>
          <p:cNvPr id="427012" name="Picture 4" descr="IVDcarto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1295400"/>
            <a:ext cx="3429000" cy="3352800"/>
          </a:xfrm>
        </p:spPr>
      </p:pic>
      <p:pic>
        <p:nvPicPr>
          <p:cNvPr id="427013" name="Picture 5" descr="Pictur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953000"/>
            <a:ext cx="1855788" cy="1716088"/>
          </a:xfrm>
          <a:prstGeom prst="rect">
            <a:avLst/>
          </a:prstGeom>
          <a:noFill/>
        </p:spPr>
      </p:pic>
      <p:pic>
        <p:nvPicPr>
          <p:cNvPr id="427014" name="Picture 2" descr="C:\Documents and Settings\dprolog1\Desktop\xrayhandshak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4876800"/>
            <a:ext cx="2403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DDD </a:t>
            </a:r>
          </a:p>
        </p:txBody>
      </p:sp>
      <p:sp>
        <p:nvSpPr>
          <p:cNvPr id="50176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Prevalence of discogenic degeneration on MR is &gt;80% in pts &gt; 60y, and increases with age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Imaging findings can be employed to predict concordance on discography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Current standard of care is surgery, with associated costs and morbidity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Minimally invasive, needle delivery of effective therapy</a:t>
            </a:r>
          </a:p>
        </p:txBody>
      </p:sp>
      <p:pic>
        <p:nvPicPr>
          <p:cNvPr id="501764" name="Picture 4" descr="IVDcarto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1295400"/>
            <a:ext cx="3429000" cy="3352800"/>
          </a:xfrm>
        </p:spPr>
      </p:pic>
      <p:pic>
        <p:nvPicPr>
          <p:cNvPr id="501765" name="Picture 5" descr="Pictur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953000"/>
            <a:ext cx="1855788" cy="1716088"/>
          </a:xfrm>
          <a:prstGeom prst="rect">
            <a:avLst/>
          </a:prstGeom>
          <a:noFill/>
        </p:spPr>
      </p:pic>
      <p:pic>
        <p:nvPicPr>
          <p:cNvPr id="501766" name="Picture 2" descr="C:\Documents and Settings\dprolog1\Desktop\xrayhandshak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4876800"/>
            <a:ext cx="2403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5148</TotalTime>
  <Words>615</Words>
  <Application>Microsoft Office PowerPoint</Application>
  <PresentationFormat>On-screen Show (4:3)</PresentationFormat>
  <Paragraphs>102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Myriad Web Pro</vt:lpstr>
      <vt:lpstr>MS PGothic</vt:lpstr>
      <vt:lpstr>Lucida Grande</vt:lpstr>
      <vt:lpstr>Office Theme</vt:lpstr>
      <vt:lpstr>Microsoft Office Excel Chart</vt:lpstr>
      <vt:lpstr>Interventional  Stem Cell Therapy </vt:lpstr>
      <vt:lpstr>Disclosures</vt:lpstr>
      <vt:lpstr>Stem Cell Therapy</vt:lpstr>
      <vt:lpstr>Mesenchymal Stem Cells</vt:lpstr>
      <vt:lpstr>Slide 5</vt:lpstr>
      <vt:lpstr>DDD </vt:lpstr>
      <vt:lpstr>DDD </vt:lpstr>
      <vt:lpstr>DDD </vt:lpstr>
      <vt:lpstr>DDD </vt:lpstr>
      <vt:lpstr>Slide 10</vt:lpstr>
      <vt:lpstr>Background (MSCs)</vt:lpstr>
      <vt:lpstr>[124l]-FIAU labeled reporter transduced hMSCs (200,000)</vt:lpstr>
      <vt:lpstr>Slide 13</vt:lpstr>
      <vt:lpstr>S/P Xenogenic Radiolabled MSC transplantation</vt:lpstr>
      <vt:lpstr>Histology</vt:lpstr>
      <vt:lpstr>Slide 16</vt:lpstr>
      <vt:lpstr> Preclinical Studies</vt:lpstr>
      <vt:lpstr>Clinical Protocol IND 14924</vt:lpstr>
      <vt:lpstr>Slide 19</vt:lpstr>
      <vt:lpstr>Slide 20</vt:lpstr>
    </vt:vector>
  </TitlesOfParts>
  <Company>UHHS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dprolog1</dc:creator>
  <cp:lastModifiedBy>user</cp:lastModifiedBy>
  <cp:revision>241</cp:revision>
  <dcterms:created xsi:type="dcterms:W3CDTF">2009-09-09T12:44:37Z</dcterms:created>
  <dcterms:modified xsi:type="dcterms:W3CDTF">2012-03-26T21:43:10Z</dcterms:modified>
</cp:coreProperties>
</file>