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70" r:id="rId4"/>
    <p:sldId id="259" r:id="rId5"/>
    <p:sldId id="267" r:id="rId6"/>
    <p:sldId id="271" r:id="rId7"/>
    <p:sldId id="273" r:id="rId8"/>
    <p:sldId id="274" r:id="rId9"/>
    <p:sldId id="268" r:id="rId10"/>
    <p:sldId id="275" r:id="rId11"/>
    <p:sldId id="281" r:id="rId12"/>
    <p:sldId id="282" r:id="rId13"/>
    <p:sldId id="278" r:id="rId14"/>
    <p:sldId id="25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  <a:srgbClr val="336699"/>
    <a:srgbClr val="3366CC"/>
    <a:srgbClr val="0066CC"/>
    <a:srgbClr val="0066FF"/>
    <a:srgbClr val="6699FF"/>
    <a:srgbClr val="0033CC"/>
    <a:srgbClr val="FFCC00"/>
    <a:srgbClr val="1129AA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70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im00074\My%20Documents\My%20Dropbox\Ghrelin%20Results\Graphs%20RSNA%20project\Ghrelin%20Data%20Sep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htsdata3\rad_home\kim00074\Projects\Ghrelin%20embo%20pigs\RSNA%20Weight%20Chang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spPr>
            <a:ln w="50800">
              <a:solidFill>
                <a:srgbClr val="FFC000"/>
              </a:solidFill>
            </a:ln>
          </c:spPr>
          <c:marker>
            <c:symbol val="none"/>
          </c:marker>
          <c:val>
            <c:numRef>
              <c:f>Sheet1!$B$15:$B$23</c:f>
              <c:numCache>
                <c:formatCode>General</c:formatCode>
                <c:ptCount val="9"/>
                <c:pt idx="0">
                  <c:v>0</c:v>
                </c:pt>
                <c:pt idx="1">
                  <c:v>-1016.6700000000002</c:v>
                </c:pt>
                <c:pt idx="2">
                  <c:v>-992.7800000000002</c:v>
                </c:pt>
                <c:pt idx="3">
                  <c:v>-1279.1999999999998</c:v>
                </c:pt>
                <c:pt idx="4">
                  <c:v>-520.32999999999981</c:v>
                </c:pt>
                <c:pt idx="5">
                  <c:v>-781.24</c:v>
                </c:pt>
                <c:pt idx="6">
                  <c:v>-680.21</c:v>
                </c:pt>
                <c:pt idx="7">
                  <c:v>-639.69000000000005</c:v>
                </c:pt>
                <c:pt idx="8">
                  <c:v>-1162.1799999999998</c:v>
                </c:pt>
              </c:numCache>
            </c:numRef>
          </c:val>
        </c:ser>
        <c:ser>
          <c:idx val="1"/>
          <c:order val="1"/>
          <c:spPr>
            <a:ln w="50800">
              <a:solidFill>
                <a:schemeClr val="bg1"/>
              </a:solidFill>
            </a:ln>
          </c:spPr>
          <c:marker>
            <c:symbol val="none"/>
          </c:marker>
          <c:val>
            <c:numRef>
              <c:f>Sheet1!$C$15:$C$23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/>
        <c:marker val="1"/>
        <c:axId val="75556736"/>
        <c:axId val="75558272"/>
      </c:lineChart>
      <c:catAx>
        <c:axId val="75556736"/>
        <c:scaling>
          <c:orientation val="minMax"/>
        </c:scaling>
        <c:delete val="1"/>
        <c:axPos val="b"/>
        <c:tickLblPos val="none"/>
        <c:crossAx val="75558272"/>
        <c:crosses val="autoZero"/>
        <c:auto val="1"/>
        <c:lblAlgn val="ctr"/>
        <c:lblOffset val="0"/>
      </c:catAx>
      <c:valAx>
        <c:axId val="75558272"/>
        <c:scaling>
          <c:orientation val="minMax"/>
          <c:max val="500"/>
          <c:min val="-1500"/>
        </c:scaling>
        <c:axPos val="l"/>
        <c:majorGridlines>
          <c:spPr>
            <a:ln>
              <a:solidFill>
                <a:srgbClr val="336699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75556736"/>
        <c:crosses val="autoZero"/>
        <c:crossBetween val="between"/>
        <c:majorUnit val="250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spPr>
            <a:ln w="50800">
              <a:solidFill>
                <a:srgbClr val="FFC000"/>
              </a:solidFill>
            </a:ln>
          </c:spPr>
          <c:marker>
            <c:symbol val="none"/>
          </c:marker>
          <c:val>
            <c:numRef>
              <c:f>Sheet1!$D$48:$K$48</c:f>
              <c:numCache>
                <c:formatCode>General</c:formatCode>
                <c:ptCount val="8"/>
                <c:pt idx="0">
                  <c:v>0</c:v>
                </c:pt>
                <c:pt idx="1">
                  <c:v>-7.3000000000000009E-2</c:v>
                </c:pt>
                <c:pt idx="2">
                  <c:v>-5.9000000000000011E-2</c:v>
                </c:pt>
                <c:pt idx="3">
                  <c:v>-0.10400000000000002</c:v>
                </c:pt>
                <c:pt idx="4">
                  <c:v>-8.7000000000000022E-2</c:v>
                </c:pt>
                <c:pt idx="5">
                  <c:v>-8.3000000000000032E-2</c:v>
                </c:pt>
                <c:pt idx="6">
                  <c:v>-9.8000000000000032E-2</c:v>
                </c:pt>
                <c:pt idx="7">
                  <c:v>-7.8000000000000014E-2</c:v>
                </c:pt>
              </c:numCache>
            </c:numRef>
          </c:val>
        </c:ser>
        <c:ser>
          <c:idx val="1"/>
          <c:order val="1"/>
          <c:spPr>
            <a:ln w="50800">
              <a:solidFill>
                <a:schemeClr val="bg1"/>
              </a:solidFill>
            </a:ln>
          </c:spPr>
          <c:marker>
            <c:symbol val="none"/>
          </c:marker>
          <c:val>
            <c:numRef>
              <c:f>Sheet1!$D$49:$K$49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/>
        <c:marker val="1"/>
        <c:axId val="76026240"/>
        <c:axId val="76027776"/>
      </c:lineChart>
      <c:catAx>
        <c:axId val="76026240"/>
        <c:scaling>
          <c:orientation val="minMax"/>
        </c:scaling>
        <c:delete val="1"/>
        <c:axPos val="b"/>
        <c:numFmt formatCode="General" sourceLinked="0"/>
        <c:tickLblPos val="none"/>
        <c:crossAx val="76027776"/>
        <c:crosses val="autoZero"/>
        <c:lblAlgn val="ctr"/>
        <c:lblOffset val="100"/>
        <c:tickLblSkip val="1"/>
      </c:catAx>
      <c:valAx>
        <c:axId val="76027776"/>
        <c:scaling>
          <c:orientation val="minMax"/>
          <c:max val="6.0000000000000026E-2"/>
          <c:min val="-0.12000000000000002"/>
        </c:scaling>
        <c:axPos val="l"/>
        <c:majorGridlines>
          <c:spPr>
            <a:ln>
              <a:solidFill>
                <a:srgbClr val="336699"/>
              </a:solidFill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76026240"/>
        <c:crosses val="autoZero"/>
        <c:crossBetween val="between"/>
        <c:majorUnit val="2.0000000000000011E-2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97B47-A1C5-4DD4-831D-560FBE75397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28E82-B10F-49F1-804D-FF7D78780C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4906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8DF45-8A3F-495B-9A53-557A045D645D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89FA5-3B56-42CF-80E9-E9101DD5A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4360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89FA5-3B56-42CF-80E9-E9101DD5A4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093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C9141-BD31-44CA-9C78-E976B4CED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4F38D-83C4-4AFA-AA79-FFF3D649C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D1689-0E94-4A0B-B585-6F147FF6E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9E939-544B-4710-AB6A-033D72A0A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A765B-7346-4211-B59B-48C9454EF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8A9DA-75CA-4F35-856C-8F6C95F6B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19B64-05C9-4BE1-8B9A-07B69242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CF090-93E7-4045-A662-FCF1AA88A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9D177-F93E-4387-B368-15637B62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77C7C-0841-451B-BD80-B50F1706B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D6D53-CD3F-4855-895A-3AB67C5E5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Rtag_transparent_whitetext"/>
          <p:cNvPicPr>
            <a:picLocks noChangeAspect="1" noChangeArrowheads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1905000" y="6432550"/>
            <a:ext cx="54102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7D47A0D-56CF-466C-B86D-5017CB5BE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10"/>
          <p:cNvSpPr>
            <a:spLocks noChangeShapeType="1"/>
          </p:cNvSpPr>
          <p:nvPr userDrawn="1"/>
        </p:nvSpPr>
        <p:spPr bwMode="auto">
          <a:xfrm>
            <a:off x="0" y="6477000"/>
            <a:ext cx="8915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3" name="Picture 14" descr="SIRlogo_tranparent_whitetext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6858000" y="5638800"/>
            <a:ext cx="2106613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Bariatric embolization: an interventional radiologic treatment for obesity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3962400"/>
            <a:ext cx="8229600" cy="762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000" b="1" i="1" dirty="0" smtClean="0"/>
              <a:t>Ben E. Paxton M.D., Aravind Arepally M.D., Charles Y. Kim, M.D</a:t>
            </a:r>
            <a:r>
              <a:rPr lang="en-US" sz="1600" b="1" i="1" dirty="0" smtClean="0"/>
              <a:t>. </a:t>
            </a:r>
            <a:endParaRPr lang="en-US" sz="2000" dirty="0"/>
          </a:p>
          <a:p>
            <a:pPr eaLnBrk="1" hangingPunct="1">
              <a:defRPr/>
            </a:pPr>
            <a:endParaRPr lang="en-US" sz="2000" b="1" i="1" dirty="0" smtClean="0"/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2971800" y="4648200"/>
            <a:ext cx="5715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 dirty="0">
                <a:solidFill>
                  <a:schemeClr val="bg1"/>
                </a:solidFill>
              </a:rPr>
              <a:t>Charles Y. Kim, M.D.</a:t>
            </a:r>
          </a:p>
          <a:p>
            <a:r>
              <a:rPr lang="en-US" b="1" i="1" dirty="0">
                <a:solidFill>
                  <a:schemeClr val="bg1"/>
                </a:solidFill>
              </a:rPr>
              <a:t>Assistant Professor of Radiology</a:t>
            </a:r>
          </a:p>
          <a:p>
            <a:r>
              <a:rPr lang="en-US" b="1" i="1" dirty="0">
                <a:solidFill>
                  <a:schemeClr val="bg1"/>
                </a:solidFill>
              </a:rPr>
              <a:t>Division of Vascular and Interventional Radiology</a:t>
            </a:r>
            <a:endParaRPr lang="en-US" sz="1400" b="1" i="1" dirty="0">
              <a:solidFill>
                <a:schemeClr val="bg1"/>
              </a:solidFill>
            </a:endParaRPr>
          </a:p>
          <a:p>
            <a:r>
              <a:rPr lang="en-US" b="1" i="1" dirty="0">
                <a:solidFill>
                  <a:schemeClr val="bg1"/>
                </a:solidFill>
              </a:rPr>
              <a:t>Duke University Medical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Experimental study: Bariatric Embolization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6934200" cy="4267200"/>
          </a:xfrm>
        </p:spPr>
        <p:txBody>
          <a:bodyPr/>
          <a:lstStyle/>
          <a:p>
            <a:r>
              <a:rPr lang="en-US" dirty="0" smtClean="0"/>
              <a:t>Duke University Medical Center</a:t>
            </a:r>
          </a:p>
          <a:p>
            <a:r>
              <a:rPr lang="en-US" dirty="0" smtClean="0"/>
              <a:t>Ben Paxton MD, </a:t>
            </a:r>
            <a:r>
              <a:rPr lang="en-US" dirty="0" err="1" smtClean="0"/>
              <a:t>Aravind</a:t>
            </a:r>
            <a:r>
              <a:rPr lang="en-US" dirty="0" smtClean="0"/>
              <a:t> </a:t>
            </a:r>
            <a:r>
              <a:rPr lang="en-US" dirty="0" err="1" smtClean="0"/>
              <a:t>Arepally</a:t>
            </a:r>
            <a:r>
              <a:rPr lang="en-US" dirty="0" smtClean="0"/>
              <a:t> MD, Charles Kim MD</a:t>
            </a:r>
          </a:p>
          <a:p>
            <a:r>
              <a:rPr lang="en-US" dirty="0" smtClean="0"/>
              <a:t>Funded by resident grants to Dr. Paxton</a:t>
            </a:r>
          </a:p>
          <a:p>
            <a:pPr lvl="1"/>
            <a:r>
              <a:rPr lang="en-US" dirty="0" smtClean="0"/>
              <a:t>S.I.R, R.S.N.A.</a:t>
            </a:r>
          </a:p>
          <a:p>
            <a:r>
              <a:rPr lang="en-US" dirty="0" smtClean="0"/>
              <a:t>12 pigs</a:t>
            </a:r>
          </a:p>
          <a:p>
            <a:pPr lvl="1"/>
            <a:r>
              <a:rPr lang="en-US" dirty="0" smtClean="0"/>
              <a:t>6: bariatric </a:t>
            </a:r>
            <a:r>
              <a:rPr lang="en-US" dirty="0" err="1" smtClean="0"/>
              <a:t>embolization</a:t>
            </a:r>
            <a:endParaRPr lang="en-US" dirty="0" smtClean="0"/>
          </a:p>
          <a:p>
            <a:pPr lvl="1"/>
            <a:r>
              <a:rPr lang="en-US" dirty="0" smtClean="0"/>
              <a:t>6: untreated</a:t>
            </a:r>
          </a:p>
          <a:p>
            <a:endParaRPr lang="en-US" dirty="0" smtClean="0"/>
          </a:p>
        </p:txBody>
      </p:sp>
      <p:pic>
        <p:nvPicPr>
          <p:cNvPr id="4" name="Picture 3" descr="gac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096000" y="3328212"/>
            <a:ext cx="3048000" cy="3148787"/>
          </a:xfrm>
          <a:prstGeom prst="rect">
            <a:avLst/>
          </a:prstGeom>
        </p:spPr>
      </p:pic>
      <p:pic>
        <p:nvPicPr>
          <p:cNvPr id="5122" name="Picture 2" descr="http://radiology.duke.edu/wysiwyg/images/paxton-c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824106" y="1752600"/>
            <a:ext cx="969509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Ghrelin levels after bariatric embolization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58860500"/>
              </p:ext>
            </p:extLst>
          </p:nvPr>
        </p:nvGraphicFramePr>
        <p:xfrm>
          <a:off x="914400" y="1828800"/>
          <a:ext cx="686686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75051" y="252317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Week 4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5851" y="252317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Week 7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89876" y="4572000"/>
            <a:ext cx="1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Bariatric embolization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06833" y="264628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untreated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8958" y="1478294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(relative to untreated animals)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2646288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Difference in Ghrelin levels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7381654" y="4361765"/>
            <a:ext cx="1696779" cy="1066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362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change after bariatric embolization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967" y="2174557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% </a:t>
            </a:r>
            <a:r>
              <a:rPr lang="en-US" dirty="0" err="1" smtClean="0">
                <a:solidFill>
                  <a:schemeClr val="bg1"/>
                </a:solidFill>
              </a:rPr>
              <a:t>wt</a:t>
            </a:r>
            <a:r>
              <a:rPr lang="en-US" dirty="0" smtClean="0">
                <a:solidFill>
                  <a:schemeClr val="bg1"/>
                </a:solidFill>
              </a:rPr>
              <a:t> gain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53860181"/>
              </p:ext>
            </p:extLst>
          </p:nvPr>
        </p:nvGraphicFramePr>
        <p:xfrm>
          <a:off x="871870" y="1710153"/>
          <a:ext cx="6858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640" y="3173405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% </a:t>
            </a:r>
            <a:r>
              <a:rPr lang="en-US" dirty="0" err="1" smtClean="0">
                <a:solidFill>
                  <a:schemeClr val="bg1"/>
                </a:solidFill>
              </a:rPr>
              <a:t>wt</a:t>
            </a:r>
            <a:r>
              <a:rPr lang="en-US" dirty="0" smtClean="0">
                <a:solidFill>
                  <a:schemeClr val="bg1"/>
                </a:solidFill>
              </a:rPr>
              <a:t> loss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7200" y="1295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(relative to untreated animals)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87456" y="2667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Week 4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78256" y="2667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Week 7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26326" y="279736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untreated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79640" y="3026842"/>
            <a:ext cx="772633" cy="0"/>
          </a:xfrm>
          <a:prstGeom prst="line">
            <a:avLst/>
          </a:prstGeom>
          <a:ln w="3810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>
            <a:off x="227224" y="3866465"/>
            <a:ext cx="533400" cy="8382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flipV="1">
            <a:off x="290734" y="1524000"/>
            <a:ext cx="469889" cy="66892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630634" y="4285565"/>
            <a:ext cx="1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Bariatric embolization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422412" y="4075330"/>
            <a:ext cx="1696779" cy="1066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877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 and stomach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019800" cy="2819399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*No evidence of tissue death</a:t>
            </a:r>
          </a:p>
          <a:p>
            <a:r>
              <a:rPr lang="en-US" dirty="0" smtClean="0"/>
              <a:t>No perforations (holes)</a:t>
            </a:r>
          </a:p>
          <a:p>
            <a:r>
              <a:rPr lang="en-US" dirty="0" smtClean="0"/>
              <a:t>Ulcers in 2/6</a:t>
            </a:r>
          </a:p>
          <a:p>
            <a:r>
              <a:rPr lang="en-US" dirty="0" smtClean="0"/>
              <a:t>Drastically decreased numbers of </a:t>
            </a:r>
            <a:r>
              <a:rPr lang="en-US" dirty="0" err="1" smtClean="0"/>
              <a:t>ghrelin</a:t>
            </a:r>
            <a:r>
              <a:rPr lang="en-US" dirty="0" smtClean="0"/>
              <a:t>-producing cells</a:t>
            </a:r>
            <a:endParaRPr lang="en-US" dirty="0"/>
          </a:p>
        </p:txBody>
      </p:sp>
      <p:pic>
        <p:nvPicPr>
          <p:cNvPr id="4" name="Picture 3" descr="1053b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0747" y="4256936"/>
            <a:ext cx="2867025" cy="2153512"/>
          </a:xfrm>
          <a:prstGeom prst="rect">
            <a:avLst/>
          </a:prstGeom>
        </p:spPr>
      </p:pic>
      <p:pic>
        <p:nvPicPr>
          <p:cNvPr id="5" name="Picture 4" descr="1046b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514947" y="4256936"/>
            <a:ext cx="2895600" cy="2174975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295400"/>
            <a:ext cx="2590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0872" y="6006043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Nontreated</a:t>
            </a:r>
            <a:r>
              <a:rPr lang="en-US" dirty="0" smtClean="0"/>
              <a:t>		        Bariatric embolization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Conclusions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C000"/>
                </a:solidFill>
              </a:rPr>
              <a:t>*Starving the stomach of its blood supply decreases ghrelin, which decreases hunger</a:t>
            </a:r>
          </a:p>
          <a:p>
            <a:pPr eaLnBrk="1" hangingPunct="1"/>
            <a:r>
              <a:rPr lang="en-US" dirty="0" smtClean="0">
                <a:solidFill>
                  <a:srgbClr val="FFC000"/>
                </a:solidFill>
              </a:rPr>
              <a:t>*Performed through a needle hole</a:t>
            </a:r>
          </a:p>
          <a:p>
            <a:pPr eaLnBrk="1" hangingPunct="1"/>
            <a:r>
              <a:rPr lang="en-US" dirty="0" smtClean="0">
                <a:solidFill>
                  <a:srgbClr val="FFC000"/>
                </a:solidFill>
              </a:rPr>
              <a:t>*No evidence of dangerous stomach destruction</a:t>
            </a:r>
          </a:p>
          <a:p>
            <a:pPr eaLnBrk="1" hangingPunct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FDA cleared devices</a:t>
            </a:r>
          </a:p>
          <a:p>
            <a:pPr eaLnBrk="1" hangingPunct="1"/>
            <a:r>
              <a:rPr lang="en-US" dirty="0" smtClean="0"/>
              <a:t>Ulcers in 33% of treated </a:t>
            </a:r>
            <a:r>
              <a:rPr lang="en-US" dirty="0" smtClean="0">
                <a:sym typeface="Wingdings" pitchFamily="2" charset="2"/>
              </a:rPr>
              <a:t> need to refine technique / adjunct medications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Nearing clinical trials in humans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Potential adjunct or alternative to surgery?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Obesity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dirty="0"/>
              <a:t>An epidemic?</a:t>
            </a:r>
          </a:p>
          <a:p>
            <a:r>
              <a:rPr lang="en-US" dirty="0"/>
              <a:t>2008: 1.5 billion overweight; 500 million obese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Major risk factor for diabetes, heart attacks, stroke, cancer, osteoarthritis</a:t>
            </a:r>
          </a:p>
          <a:p>
            <a:pPr lvl="1"/>
            <a:r>
              <a:rPr lang="en-US" dirty="0" smtClean="0"/>
              <a:t>Increases risk of diabetes 18-fold</a:t>
            </a:r>
          </a:p>
          <a:p>
            <a:r>
              <a:rPr lang="en-US" dirty="0" smtClean="0"/>
              <a:t>Fifth leading risk for death globally</a:t>
            </a:r>
          </a:p>
          <a:p>
            <a:r>
              <a:rPr lang="en-US" dirty="0" smtClean="0"/>
              <a:t>Ex. 25 </a:t>
            </a:r>
            <a:r>
              <a:rPr lang="en-US" dirty="0" err="1" smtClean="0"/>
              <a:t>yr</a:t>
            </a:r>
            <a:r>
              <a:rPr lang="en-US" dirty="0" smtClean="0"/>
              <a:t> old morbidly obese loses 12 </a:t>
            </a:r>
            <a:r>
              <a:rPr lang="en-US" dirty="0" err="1" smtClean="0"/>
              <a:t>yrs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9600" y="6019800"/>
            <a:ext cx="502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Buchwald H et al. JAMA 2004</a:t>
            </a:r>
          </a:p>
          <a:p>
            <a:r>
              <a:rPr lang="en-US" sz="1400" dirty="0" err="1" smtClean="0">
                <a:solidFill>
                  <a:schemeClr val="bg1"/>
                </a:solidFill>
              </a:rPr>
              <a:t>Olshansky</a:t>
            </a:r>
            <a:r>
              <a:rPr lang="en-US" sz="1400" dirty="0" smtClean="0">
                <a:solidFill>
                  <a:schemeClr val="bg1"/>
                </a:solidFill>
              </a:rPr>
              <a:t> SJ. </a:t>
            </a:r>
            <a:r>
              <a:rPr lang="en-US" sz="1400" dirty="0">
                <a:solidFill>
                  <a:schemeClr val="bg1"/>
                </a:solidFill>
              </a:rPr>
              <a:t>New England Journal of Medicine </a:t>
            </a:r>
            <a:r>
              <a:rPr lang="en-US" sz="1400" dirty="0" smtClean="0">
                <a:solidFill>
                  <a:schemeClr val="bg1"/>
                </a:solidFill>
              </a:rPr>
              <a:t>2005.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can be done?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65750" cy="2971800"/>
          </a:xfrm>
        </p:spPr>
        <p:txBody>
          <a:bodyPr/>
          <a:lstStyle/>
          <a:p>
            <a:r>
              <a:rPr lang="en-US" dirty="0" smtClean="0"/>
              <a:t>Diet / exercise</a:t>
            </a:r>
          </a:p>
          <a:p>
            <a:pPr lvl="1"/>
            <a:r>
              <a:rPr lang="en-US" dirty="0" smtClean="0"/>
              <a:t>Difficult to sustain</a:t>
            </a:r>
          </a:p>
          <a:p>
            <a:r>
              <a:rPr lang="en-US" dirty="0" smtClean="0"/>
              <a:t>Medications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err="1" smtClean="0"/>
              <a:t>wt</a:t>
            </a:r>
            <a:r>
              <a:rPr lang="en-US" dirty="0" smtClean="0"/>
              <a:t> loss: 6-10lbs</a:t>
            </a:r>
          </a:p>
          <a:p>
            <a:r>
              <a:rPr lang="en-US" dirty="0" smtClean="0"/>
              <a:t>Surgery…</a:t>
            </a:r>
          </a:p>
        </p:txBody>
      </p:sp>
      <p:pic>
        <p:nvPicPr>
          <p:cNvPr id="8197" name="Picture 7" descr="http://www.thefatlossauthority.com/fat_loss_tips/wp-content/uploads/2011/02/cardio_best+exercises+for+weight+los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15138" y="1219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9" descr="http://3.bp.blogspot.com/-c4nbgZr6Zdw/TWUVtPv-SWI/AAAAAAAAAtk/e2FJz3bZvOM/s1600/pill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22950" y="3200400"/>
            <a:ext cx="1906588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3" descr="http://www.verticalbandedgastroplasty.org/wp-content/uploads/2011/07/vertical-sleeve-gastrectomy-surgery-picture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38400" y="4343400"/>
            <a:ext cx="252888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TextBox 2"/>
          <p:cNvSpPr txBox="1">
            <a:spLocks noChangeArrowheads="1"/>
          </p:cNvSpPr>
          <p:nvPr/>
        </p:nvSpPr>
        <p:spPr bwMode="auto">
          <a:xfrm>
            <a:off x="76200" y="6140449"/>
            <a:ext cx="2743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</a:rPr>
              <a:t>Aronne</a:t>
            </a:r>
            <a:r>
              <a:rPr lang="en-US" sz="1400" dirty="0">
                <a:solidFill>
                  <a:schemeClr val="bg1"/>
                </a:solidFill>
              </a:rPr>
              <a:t> LJ et al. Am J Med 2009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321175" y="1219200"/>
            <a:ext cx="2286000" cy="1828800"/>
            <a:chOff x="4321175" y="1219200"/>
            <a:chExt cx="2286000" cy="1828800"/>
          </a:xfrm>
        </p:grpSpPr>
        <p:pic>
          <p:nvPicPr>
            <p:cNvPr id="8196" name="Picture 5" descr="http://www.nlm.nih.gov/medlineplus/ency/images/ency/fullsize/19492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321175" y="1219200"/>
              <a:ext cx="2286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5257800" y="1219200"/>
              <a:ext cx="12954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Bariatric surgery</a:t>
            </a:r>
            <a:endParaRPr lang="en-US" dirty="0"/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/>
        </p:blipFill>
        <p:spPr bwMode="auto">
          <a:xfrm>
            <a:off x="381000" y="1009597"/>
            <a:ext cx="2895600" cy="316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1000" y="4345972"/>
            <a:ext cx="2895600" cy="2330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446874" y="2453228"/>
            <a:ext cx="2667000" cy="343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6" cstate="email"/>
          <a:srcRect/>
          <a:stretch/>
        </p:blipFill>
        <p:spPr bwMode="auto">
          <a:xfrm>
            <a:off x="3581400" y="2453228"/>
            <a:ext cx="2667000" cy="308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Bariatric surgery: the good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3124200"/>
          </a:xfrm>
        </p:spPr>
        <p:txBody>
          <a:bodyPr/>
          <a:lstStyle/>
          <a:p>
            <a:r>
              <a:rPr lang="en-US" dirty="0" smtClean="0"/>
              <a:t>Average weight loss: 88 </a:t>
            </a:r>
            <a:r>
              <a:rPr lang="en-US" dirty="0" err="1" smtClean="0"/>
              <a:t>lbs</a:t>
            </a:r>
            <a:r>
              <a:rPr lang="en-US" dirty="0" smtClean="0"/>
              <a:t> (sustained)</a:t>
            </a:r>
          </a:p>
          <a:p>
            <a:r>
              <a:rPr lang="en-US" dirty="0" smtClean="0"/>
              <a:t>Diabetes: 77% resolved</a:t>
            </a:r>
          </a:p>
          <a:p>
            <a:r>
              <a:rPr lang="en-US" dirty="0" smtClean="0"/>
              <a:t>Hypertension: 62% resolved</a:t>
            </a:r>
          </a:p>
          <a:p>
            <a:r>
              <a:rPr lang="en-US" dirty="0" smtClean="0"/>
              <a:t>Sleep apnea: 86%</a:t>
            </a:r>
          </a:p>
          <a:p>
            <a:r>
              <a:rPr lang="en-US" dirty="0"/>
              <a:t>Hypercholesterolemia: 87% </a:t>
            </a:r>
            <a:r>
              <a:rPr lang="en-US" dirty="0" smtClean="0"/>
              <a:t>improved</a:t>
            </a:r>
          </a:p>
          <a:p>
            <a:r>
              <a:rPr lang="en-US" dirty="0" smtClean="0"/>
              <a:t>Effects of obesity…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3316" name="TextBox 2"/>
          <p:cNvSpPr txBox="1">
            <a:spLocks noChangeArrowheads="1"/>
          </p:cNvSpPr>
          <p:nvPr/>
        </p:nvSpPr>
        <p:spPr bwMode="auto">
          <a:xfrm>
            <a:off x="152400" y="6096000"/>
            <a:ext cx="472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Buchwald H et al. JAMA 2004.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Bariatric surgery: the bad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190999"/>
          </a:xfrm>
        </p:spPr>
        <p:txBody>
          <a:bodyPr/>
          <a:lstStyle/>
          <a:p>
            <a:r>
              <a:rPr lang="en-US" dirty="0" smtClean="0"/>
              <a:t>Major Abdominal Surgery</a:t>
            </a:r>
          </a:p>
          <a:p>
            <a:r>
              <a:rPr lang="en-US" dirty="0" smtClean="0"/>
              <a:t>Mortality: 1-2%</a:t>
            </a:r>
          </a:p>
          <a:p>
            <a:r>
              <a:rPr lang="en-US" dirty="0" smtClean="0"/>
              <a:t>Wound </a:t>
            </a:r>
            <a:r>
              <a:rPr lang="en-US" dirty="0"/>
              <a:t>complications: 7%</a:t>
            </a:r>
          </a:p>
          <a:p>
            <a:r>
              <a:rPr lang="en-US" dirty="0"/>
              <a:t>Hernias: 9%</a:t>
            </a:r>
          </a:p>
          <a:p>
            <a:r>
              <a:rPr lang="en-US" dirty="0" err="1"/>
              <a:t>Esp</a:t>
            </a:r>
            <a:r>
              <a:rPr lang="en-US" dirty="0"/>
              <a:t> high risk:</a:t>
            </a:r>
          </a:p>
          <a:p>
            <a:pPr lvl="1"/>
            <a:r>
              <a:rPr lang="en-US" dirty="0" smtClean="0"/>
              <a:t>Extreme obesity </a:t>
            </a:r>
          </a:p>
          <a:p>
            <a:pPr lvl="1"/>
            <a:r>
              <a:rPr lang="en-US" dirty="0" smtClean="0"/>
              <a:t>Co-existing medical conditions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Need an alternative for surgery!</a:t>
            </a:r>
          </a:p>
        </p:txBody>
      </p:sp>
      <p:pic>
        <p:nvPicPr>
          <p:cNvPr id="1026" name="Picture 2" descr="http://gastricbypasstruth.com/wp-content/uploads/2008/11/wound-300x231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791200" y="2209800"/>
            <a:ext cx="2636875" cy="193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5865153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DeMaria</a:t>
            </a:r>
            <a:r>
              <a:rPr lang="en-US" sz="1400" dirty="0" smtClean="0">
                <a:solidFill>
                  <a:schemeClr val="bg1"/>
                </a:solidFill>
              </a:rPr>
              <a:t> EJ. New England Journal of Medicine 2007.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Crookes PF. Ann Rev Med 2006.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914400" y="4267200"/>
            <a:ext cx="4343400" cy="1477963"/>
          </a:xfrm>
          <a:custGeom>
            <a:avLst/>
            <a:gdLst>
              <a:gd name="connsiteX0" fmla="*/ 2763547 w 2773072"/>
              <a:gd name="connsiteY0" fmla="*/ 548349 h 738263"/>
              <a:gd name="connsiteX1" fmla="*/ 2382547 w 2773072"/>
              <a:gd name="connsiteY1" fmla="*/ 538824 h 738263"/>
              <a:gd name="connsiteX2" fmla="*/ 2020597 w 2773072"/>
              <a:gd name="connsiteY2" fmla="*/ 453099 h 738263"/>
              <a:gd name="connsiteX3" fmla="*/ 1620547 w 2773072"/>
              <a:gd name="connsiteY3" fmla="*/ 14949 h 738263"/>
              <a:gd name="connsiteX4" fmla="*/ 1658647 w 2773072"/>
              <a:gd name="connsiteY4" fmla="*/ 129249 h 738263"/>
              <a:gd name="connsiteX5" fmla="*/ 1868197 w 2773072"/>
              <a:gd name="connsiteY5" fmla="*/ 395949 h 738263"/>
              <a:gd name="connsiteX6" fmla="*/ 1915822 w 2773072"/>
              <a:gd name="connsiteY6" fmla="*/ 491199 h 738263"/>
              <a:gd name="connsiteX7" fmla="*/ 1677697 w 2773072"/>
              <a:gd name="connsiteY7" fmla="*/ 500724 h 738263"/>
              <a:gd name="connsiteX8" fmla="*/ 1106197 w 2773072"/>
              <a:gd name="connsiteY8" fmla="*/ 510249 h 738263"/>
              <a:gd name="connsiteX9" fmla="*/ 801397 w 2773072"/>
              <a:gd name="connsiteY9" fmla="*/ 491199 h 738263"/>
              <a:gd name="connsiteX10" fmla="*/ 620422 w 2773072"/>
              <a:gd name="connsiteY10" fmla="*/ 386424 h 738263"/>
              <a:gd name="connsiteX11" fmla="*/ 410872 w 2773072"/>
              <a:gd name="connsiteY11" fmla="*/ 195924 h 738263"/>
              <a:gd name="connsiteX12" fmla="*/ 429922 w 2773072"/>
              <a:gd name="connsiteY12" fmla="*/ 253074 h 738263"/>
              <a:gd name="connsiteX13" fmla="*/ 544222 w 2773072"/>
              <a:gd name="connsiteY13" fmla="*/ 367374 h 738263"/>
              <a:gd name="connsiteX14" fmla="*/ 648997 w 2773072"/>
              <a:gd name="connsiteY14" fmla="*/ 472149 h 738263"/>
              <a:gd name="connsiteX15" fmla="*/ 477547 w 2773072"/>
              <a:gd name="connsiteY15" fmla="*/ 424524 h 738263"/>
              <a:gd name="connsiteX16" fmla="*/ 296572 w 2773072"/>
              <a:gd name="connsiteY16" fmla="*/ 376899 h 738263"/>
              <a:gd name="connsiteX17" fmla="*/ 96547 w 2773072"/>
              <a:gd name="connsiteY17" fmla="*/ 281649 h 738263"/>
              <a:gd name="connsiteX18" fmla="*/ 20347 w 2773072"/>
              <a:gd name="connsiteY18" fmla="*/ 195924 h 738263"/>
              <a:gd name="connsiteX19" fmla="*/ 77497 w 2773072"/>
              <a:gd name="connsiteY19" fmla="*/ 300699 h 738263"/>
              <a:gd name="connsiteX20" fmla="*/ 153697 w 2773072"/>
              <a:gd name="connsiteY20" fmla="*/ 357849 h 738263"/>
              <a:gd name="connsiteX21" fmla="*/ 258472 w 2773072"/>
              <a:gd name="connsiteY21" fmla="*/ 395949 h 738263"/>
              <a:gd name="connsiteX22" fmla="*/ 134647 w 2773072"/>
              <a:gd name="connsiteY22" fmla="*/ 443574 h 738263"/>
              <a:gd name="connsiteX23" fmla="*/ 10822 w 2773072"/>
              <a:gd name="connsiteY23" fmla="*/ 538824 h 738263"/>
              <a:gd name="connsiteX24" fmla="*/ 20347 w 2773072"/>
              <a:gd name="connsiteY24" fmla="*/ 576924 h 738263"/>
              <a:gd name="connsiteX25" fmla="*/ 134647 w 2773072"/>
              <a:gd name="connsiteY25" fmla="*/ 491199 h 738263"/>
              <a:gd name="connsiteX26" fmla="*/ 306097 w 2773072"/>
              <a:gd name="connsiteY26" fmla="*/ 443574 h 738263"/>
              <a:gd name="connsiteX27" fmla="*/ 506122 w 2773072"/>
              <a:gd name="connsiteY27" fmla="*/ 481674 h 738263"/>
              <a:gd name="connsiteX28" fmla="*/ 753772 w 2773072"/>
              <a:gd name="connsiteY28" fmla="*/ 548349 h 738263"/>
              <a:gd name="connsiteX29" fmla="*/ 849022 w 2773072"/>
              <a:gd name="connsiteY29" fmla="*/ 557874 h 738263"/>
              <a:gd name="connsiteX30" fmla="*/ 715672 w 2773072"/>
              <a:gd name="connsiteY30" fmla="*/ 595974 h 738263"/>
              <a:gd name="connsiteX31" fmla="*/ 391822 w 2773072"/>
              <a:gd name="connsiteY31" fmla="*/ 662649 h 738263"/>
              <a:gd name="connsiteX32" fmla="*/ 229897 w 2773072"/>
              <a:gd name="connsiteY32" fmla="*/ 729324 h 738263"/>
              <a:gd name="connsiteX33" fmla="*/ 344197 w 2773072"/>
              <a:gd name="connsiteY33" fmla="*/ 729324 h 738263"/>
              <a:gd name="connsiteX34" fmla="*/ 658522 w 2773072"/>
              <a:gd name="connsiteY34" fmla="*/ 653124 h 738263"/>
              <a:gd name="connsiteX35" fmla="*/ 982372 w 2773072"/>
              <a:gd name="connsiteY35" fmla="*/ 615024 h 738263"/>
              <a:gd name="connsiteX36" fmla="*/ 1172872 w 2773072"/>
              <a:gd name="connsiteY36" fmla="*/ 605499 h 738263"/>
              <a:gd name="connsiteX37" fmla="*/ 1658647 w 2773072"/>
              <a:gd name="connsiteY37" fmla="*/ 595974 h 738263"/>
              <a:gd name="connsiteX38" fmla="*/ 2268247 w 2773072"/>
              <a:gd name="connsiteY38" fmla="*/ 662649 h 738263"/>
              <a:gd name="connsiteX39" fmla="*/ 2773072 w 2773072"/>
              <a:gd name="connsiteY39" fmla="*/ 643599 h 738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73072" h="738263">
                <a:moveTo>
                  <a:pt x="2763547" y="548349"/>
                </a:moveTo>
                <a:lnTo>
                  <a:pt x="2382547" y="538824"/>
                </a:lnTo>
                <a:cubicBezTo>
                  <a:pt x="2258722" y="522949"/>
                  <a:pt x="2147597" y="540411"/>
                  <a:pt x="2020597" y="453099"/>
                </a:cubicBezTo>
                <a:cubicBezTo>
                  <a:pt x="1893597" y="365786"/>
                  <a:pt x="1680872" y="68924"/>
                  <a:pt x="1620547" y="14949"/>
                </a:cubicBezTo>
                <a:cubicBezTo>
                  <a:pt x="1560222" y="-39026"/>
                  <a:pt x="1617372" y="65749"/>
                  <a:pt x="1658647" y="129249"/>
                </a:cubicBezTo>
                <a:cubicBezTo>
                  <a:pt x="1699922" y="192749"/>
                  <a:pt x="1825335" y="335624"/>
                  <a:pt x="1868197" y="395949"/>
                </a:cubicBezTo>
                <a:cubicBezTo>
                  <a:pt x="1911059" y="456274"/>
                  <a:pt x="1947572" y="473737"/>
                  <a:pt x="1915822" y="491199"/>
                </a:cubicBezTo>
                <a:cubicBezTo>
                  <a:pt x="1884072" y="508661"/>
                  <a:pt x="1677697" y="500724"/>
                  <a:pt x="1677697" y="500724"/>
                </a:cubicBezTo>
                <a:lnTo>
                  <a:pt x="1106197" y="510249"/>
                </a:lnTo>
                <a:cubicBezTo>
                  <a:pt x="960147" y="508661"/>
                  <a:pt x="882359" y="511836"/>
                  <a:pt x="801397" y="491199"/>
                </a:cubicBezTo>
                <a:cubicBezTo>
                  <a:pt x="720435" y="470562"/>
                  <a:pt x="685509" y="435636"/>
                  <a:pt x="620422" y="386424"/>
                </a:cubicBezTo>
                <a:cubicBezTo>
                  <a:pt x="555335" y="337212"/>
                  <a:pt x="442622" y="218149"/>
                  <a:pt x="410872" y="195924"/>
                </a:cubicBezTo>
                <a:cubicBezTo>
                  <a:pt x="379122" y="173699"/>
                  <a:pt x="407697" y="224499"/>
                  <a:pt x="429922" y="253074"/>
                </a:cubicBezTo>
                <a:cubicBezTo>
                  <a:pt x="452147" y="281649"/>
                  <a:pt x="544222" y="367374"/>
                  <a:pt x="544222" y="367374"/>
                </a:cubicBezTo>
                <a:cubicBezTo>
                  <a:pt x="580734" y="403886"/>
                  <a:pt x="660109" y="462624"/>
                  <a:pt x="648997" y="472149"/>
                </a:cubicBezTo>
                <a:cubicBezTo>
                  <a:pt x="637884" y="481674"/>
                  <a:pt x="477547" y="424524"/>
                  <a:pt x="477547" y="424524"/>
                </a:cubicBezTo>
                <a:cubicBezTo>
                  <a:pt x="418810" y="408649"/>
                  <a:pt x="360072" y="400711"/>
                  <a:pt x="296572" y="376899"/>
                </a:cubicBezTo>
                <a:cubicBezTo>
                  <a:pt x="233072" y="353087"/>
                  <a:pt x="142584" y="311811"/>
                  <a:pt x="96547" y="281649"/>
                </a:cubicBezTo>
                <a:cubicBezTo>
                  <a:pt x="50510" y="251487"/>
                  <a:pt x="23522" y="192749"/>
                  <a:pt x="20347" y="195924"/>
                </a:cubicBezTo>
                <a:cubicBezTo>
                  <a:pt x="17172" y="199099"/>
                  <a:pt x="55272" y="273712"/>
                  <a:pt x="77497" y="300699"/>
                </a:cubicBezTo>
                <a:cubicBezTo>
                  <a:pt x="99722" y="327686"/>
                  <a:pt x="123535" y="341974"/>
                  <a:pt x="153697" y="357849"/>
                </a:cubicBezTo>
                <a:cubicBezTo>
                  <a:pt x="183859" y="373724"/>
                  <a:pt x="261647" y="381662"/>
                  <a:pt x="258472" y="395949"/>
                </a:cubicBezTo>
                <a:cubicBezTo>
                  <a:pt x="255297" y="410236"/>
                  <a:pt x="175922" y="419762"/>
                  <a:pt x="134647" y="443574"/>
                </a:cubicBezTo>
                <a:cubicBezTo>
                  <a:pt x="93372" y="467386"/>
                  <a:pt x="29872" y="516599"/>
                  <a:pt x="10822" y="538824"/>
                </a:cubicBezTo>
                <a:cubicBezTo>
                  <a:pt x="-8228" y="561049"/>
                  <a:pt x="-291" y="584862"/>
                  <a:pt x="20347" y="576924"/>
                </a:cubicBezTo>
                <a:cubicBezTo>
                  <a:pt x="40984" y="568987"/>
                  <a:pt x="87022" y="513424"/>
                  <a:pt x="134647" y="491199"/>
                </a:cubicBezTo>
                <a:cubicBezTo>
                  <a:pt x="182272" y="468974"/>
                  <a:pt x="244185" y="445161"/>
                  <a:pt x="306097" y="443574"/>
                </a:cubicBezTo>
                <a:cubicBezTo>
                  <a:pt x="368009" y="441987"/>
                  <a:pt x="431510" y="464212"/>
                  <a:pt x="506122" y="481674"/>
                </a:cubicBezTo>
                <a:cubicBezTo>
                  <a:pt x="580734" y="499136"/>
                  <a:pt x="696622" y="535649"/>
                  <a:pt x="753772" y="548349"/>
                </a:cubicBezTo>
                <a:cubicBezTo>
                  <a:pt x="810922" y="561049"/>
                  <a:pt x="855372" y="549937"/>
                  <a:pt x="849022" y="557874"/>
                </a:cubicBezTo>
                <a:cubicBezTo>
                  <a:pt x="842672" y="565811"/>
                  <a:pt x="791872" y="578512"/>
                  <a:pt x="715672" y="595974"/>
                </a:cubicBezTo>
                <a:cubicBezTo>
                  <a:pt x="639472" y="613437"/>
                  <a:pt x="472784" y="640424"/>
                  <a:pt x="391822" y="662649"/>
                </a:cubicBezTo>
                <a:cubicBezTo>
                  <a:pt x="310859" y="684874"/>
                  <a:pt x="237834" y="718212"/>
                  <a:pt x="229897" y="729324"/>
                </a:cubicBezTo>
                <a:cubicBezTo>
                  <a:pt x="221959" y="740437"/>
                  <a:pt x="272760" y="742024"/>
                  <a:pt x="344197" y="729324"/>
                </a:cubicBezTo>
                <a:cubicBezTo>
                  <a:pt x="415634" y="716624"/>
                  <a:pt x="552159" y="672174"/>
                  <a:pt x="658522" y="653124"/>
                </a:cubicBezTo>
                <a:cubicBezTo>
                  <a:pt x="764885" y="634074"/>
                  <a:pt x="896647" y="622961"/>
                  <a:pt x="982372" y="615024"/>
                </a:cubicBezTo>
                <a:cubicBezTo>
                  <a:pt x="1068097" y="607087"/>
                  <a:pt x="1172872" y="605499"/>
                  <a:pt x="1172872" y="605499"/>
                </a:cubicBezTo>
                <a:cubicBezTo>
                  <a:pt x="1285584" y="602324"/>
                  <a:pt x="1476084" y="586449"/>
                  <a:pt x="1658647" y="595974"/>
                </a:cubicBezTo>
                <a:cubicBezTo>
                  <a:pt x="1841209" y="605499"/>
                  <a:pt x="2082510" y="654712"/>
                  <a:pt x="2268247" y="662649"/>
                </a:cubicBezTo>
                <a:lnTo>
                  <a:pt x="2773072" y="643599"/>
                </a:lnTo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2122488" y="5283200"/>
            <a:ext cx="3176587" cy="193675"/>
          </a:xfrm>
          <a:custGeom>
            <a:avLst/>
            <a:gdLst>
              <a:gd name="connsiteX0" fmla="*/ 3176954 w 3176954"/>
              <a:gd name="connsiteY0" fmla="*/ 191477 h 193356"/>
              <a:gd name="connsiteX1" fmla="*/ 2903415 w 3176954"/>
              <a:gd name="connsiteY1" fmla="*/ 191477 h 193356"/>
              <a:gd name="connsiteX2" fmla="*/ 2586892 w 3176954"/>
              <a:gd name="connsiteY2" fmla="*/ 171938 h 193356"/>
              <a:gd name="connsiteX3" fmla="*/ 2227385 w 3176954"/>
              <a:gd name="connsiteY3" fmla="*/ 164123 h 193356"/>
              <a:gd name="connsiteX4" fmla="*/ 1914769 w 3176954"/>
              <a:gd name="connsiteY4" fmla="*/ 152400 h 193356"/>
              <a:gd name="connsiteX5" fmla="*/ 1735015 w 3176954"/>
              <a:gd name="connsiteY5" fmla="*/ 117231 h 193356"/>
              <a:gd name="connsiteX6" fmla="*/ 1566985 w 3176954"/>
              <a:gd name="connsiteY6" fmla="*/ 101600 h 193356"/>
              <a:gd name="connsiteX7" fmla="*/ 1387231 w 3176954"/>
              <a:gd name="connsiteY7" fmla="*/ 74246 h 193356"/>
              <a:gd name="connsiteX8" fmla="*/ 1070708 w 3176954"/>
              <a:gd name="connsiteY8" fmla="*/ 62523 h 193356"/>
              <a:gd name="connsiteX9" fmla="*/ 742461 w 3176954"/>
              <a:gd name="connsiteY9" fmla="*/ 58615 h 193356"/>
              <a:gd name="connsiteX10" fmla="*/ 601785 w 3176954"/>
              <a:gd name="connsiteY10" fmla="*/ 62523 h 193356"/>
              <a:gd name="connsiteX11" fmla="*/ 320431 w 3176954"/>
              <a:gd name="connsiteY11" fmla="*/ 42985 h 193356"/>
              <a:gd name="connsiteX12" fmla="*/ 156308 w 3176954"/>
              <a:gd name="connsiteY12" fmla="*/ 31262 h 193356"/>
              <a:gd name="connsiteX13" fmla="*/ 82061 w 3176954"/>
              <a:gd name="connsiteY13" fmla="*/ 19538 h 193356"/>
              <a:gd name="connsiteX14" fmla="*/ 0 w 3176954"/>
              <a:gd name="connsiteY14" fmla="*/ 0 h 19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176954" h="193356">
                <a:moveTo>
                  <a:pt x="3176954" y="191477"/>
                </a:moveTo>
                <a:cubicBezTo>
                  <a:pt x="3089356" y="193105"/>
                  <a:pt x="3001759" y="194733"/>
                  <a:pt x="2903415" y="191477"/>
                </a:cubicBezTo>
                <a:cubicBezTo>
                  <a:pt x="2805071" y="188221"/>
                  <a:pt x="2699564" y="176497"/>
                  <a:pt x="2586892" y="171938"/>
                </a:cubicBezTo>
                <a:cubicBezTo>
                  <a:pt x="2474220" y="167379"/>
                  <a:pt x="2227385" y="164123"/>
                  <a:pt x="2227385" y="164123"/>
                </a:cubicBezTo>
                <a:cubicBezTo>
                  <a:pt x="2115365" y="160867"/>
                  <a:pt x="1996831" y="160215"/>
                  <a:pt x="1914769" y="152400"/>
                </a:cubicBezTo>
                <a:cubicBezTo>
                  <a:pt x="1832707" y="144585"/>
                  <a:pt x="1792979" y="125698"/>
                  <a:pt x="1735015" y="117231"/>
                </a:cubicBezTo>
                <a:cubicBezTo>
                  <a:pt x="1677051" y="108764"/>
                  <a:pt x="1624949" y="108764"/>
                  <a:pt x="1566985" y="101600"/>
                </a:cubicBezTo>
                <a:cubicBezTo>
                  <a:pt x="1509021" y="94436"/>
                  <a:pt x="1469944" y="80759"/>
                  <a:pt x="1387231" y="74246"/>
                </a:cubicBezTo>
                <a:cubicBezTo>
                  <a:pt x="1304518" y="67733"/>
                  <a:pt x="1178170" y="65128"/>
                  <a:pt x="1070708" y="62523"/>
                </a:cubicBezTo>
                <a:cubicBezTo>
                  <a:pt x="963246" y="59918"/>
                  <a:pt x="820615" y="58615"/>
                  <a:pt x="742461" y="58615"/>
                </a:cubicBezTo>
                <a:cubicBezTo>
                  <a:pt x="664307" y="58615"/>
                  <a:pt x="672123" y="65128"/>
                  <a:pt x="601785" y="62523"/>
                </a:cubicBezTo>
                <a:cubicBezTo>
                  <a:pt x="531447" y="59918"/>
                  <a:pt x="320431" y="42985"/>
                  <a:pt x="320431" y="42985"/>
                </a:cubicBezTo>
                <a:lnTo>
                  <a:pt x="156308" y="31262"/>
                </a:lnTo>
                <a:cubicBezTo>
                  <a:pt x="116580" y="27354"/>
                  <a:pt x="108112" y="24748"/>
                  <a:pt x="82061" y="19538"/>
                </a:cubicBezTo>
                <a:cubicBezTo>
                  <a:pt x="56010" y="14328"/>
                  <a:pt x="28005" y="7164"/>
                  <a:pt x="0" y="0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embolization?</a:t>
            </a:r>
            <a:endParaRPr lang="en-US" dirty="0"/>
          </a:p>
        </p:txBody>
      </p:sp>
      <p:sp>
        <p:nvSpPr>
          <p:cNvPr id="1536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r>
              <a:rPr lang="en-US" dirty="0" smtClean="0"/>
              <a:t>“embolization” : obstruction of a blood vessel</a:t>
            </a:r>
          </a:p>
          <a:p>
            <a:r>
              <a:rPr lang="en-US" dirty="0" smtClean="0"/>
              <a:t>Common tool for interventional radiologists</a:t>
            </a:r>
          </a:p>
          <a:p>
            <a:pPr lvl="1"/>
            <a:r>
              <a:rPr lang="en-US" dirty="0" smtClean="0"/>
              <a:t>Stop life-threatening hemorrhage</a:t>
            </a:r>
          </a:p>
          <a:p>
            <a:pPr lvl="1"/>
            <a:r>
              <a:rPr lang="en-US" dirty="0" smtClean="0"/>
              <a:t>Treat tumors</a:t>
            </a:r>
          </a:p>
          <a:p>
            <a:r>
              <a:rPr lang="en-US" dirty="0" smtClean="0"/>
              <a:t>Performed through a ‘needle hole’ in the body</a:t>
            </a:r>
          </a:p>
          <a:p>
            <a:endParaRPr lang="en-US" dirty="0" smtClean="0"/>
          </a:p>
        </p:txBody>
      </p:sp>
      <p:sp>
        <p:nvSpPr>
          <p:cNvPr id="8" name="Oval 7"/>
          <p:cNvSpPr/>
          <p:nvPr/>
        </p:nvSpPr>
        <p:spPr>
          <a:xfrm>
            <a:off x="5181600" y="54435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81600" y="5440363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81600" y="54435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54435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87950" y="54435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7950" y="54435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187950" y="54435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87950" y="5435600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81600" y="54308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80013" y="5440363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87950" y="54435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18" hidden="1"/>
          <p:cNvSpPr/>
          <p:nvPr/>
        </p:nvSpPr>
        <p:spPr>
          <a:xfrm>
            <a:off x="5184775" y="5454650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187950" y="5440363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187950" y="54435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195888" y="5435600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194300" y="5454650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94300" y="542448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180013" y="5454650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202238" y="5440363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 hidden="1"/>
          <p:cNvSpPr/>
          <p:nvPr/>
        </p:nvSpPr>
        <p:spPr>
          <a:xfrm>
            <a:off x="5202238" y="5440363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202238" y="5429250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170488" y="5457825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187950" y="5438775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208588" y="5445125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200650" y="5456238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199063" y="5438775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186363" y="5448300"/>
            <a:ext cx="76200" cy="762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4 L -0.07152 -0.00209 L -0.10902 -0.00487 L -0.14375 -0.00857 L -0.16319 -0.0132 L -0.17986 -0.01505 L -0.22152 -0.01783 L -0.25764 -0.01968 L -0.26944 -0.01968 L -0.31944 -0.02061 L -0.35694 -0.03172 L -0.38819 -0.04375 L -0.42569 -0.06505 L -0.44583 -0.08172 L -0.45625 -0.09283 " pathEditMode="relative" ptsTypes="AAAAAAAAAAAAAAA">
                                      <p:cBhvr>
                                        <p:cTn id="2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0 L -0.04791 -0.00185 L -0.13125 -0.00648 L -0.16597 -0.01204 L -0.21805 -0.01852 L -0.26475 -0.01852 L -0.30138 -0.01945 L -0.33888 -0.02685 L -0.3743 -0.03982 L -0.39652 -0.05 L -0.4243 -0.05556 L -0.44583 -0.04167 L -0.46111 -0.02408 L -0.46736 -0.01111 " pathEditMode="relative" ptsTypes="AAAAAAAAAAAAAA">
                                      <p:cBhvr>
                                        <p:cTn id="2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0 L -0.02708 0 L -0.07986 -0.00093 L -0.14375 -0.00834 L -0.18264 -0.01667 L -0.21944 -0.01667 L -0.25972 -0.01759 L -0.29097 -0.01852 L -0.32708 -0.02315 L -0.3618 -0.03241 L -0.39861 -0.05093 L -0.41736 -0.05741 L -0.42847 -0.06852 L -0.44236 -0.07778 L -0.44652 -0.08148 " pathEditMode="relative" ptsTypes="AAAAAAAAAAAAAAA">
                                      <p:cBhvr>
                                        <p:cTn id="3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0 L -0.04722 0 L -0.1 -0.0037 L -0.14584 -0.00926 L -0.2007 -0.01944 L -0.24514 -0.01944 L -0.29792 -0.02037 L -0.33472 -0.02685 L -0.35556 -0.04166 L -0.36875 -0.06296 L -0.38056 -0.08055 L -0.39445 -0.10463 L -0.39861 -0.11203 " pathEditMode="relative" ptsTypes="AAAAAAAAAAAAA">
                                      <p:cBhvr>
                                        <p:cTn id="3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0 L -0.05625 -0.0037 L -0.12361 -0.00648 L -0.17361 -0.01574 L -0.21875 -0.01851 L -0.26945 -0.01944 L -0.3132 -0.02222 L -0.3625 -0.03333 L -0.39375 -0.04907 L -0.42361 -0.06481 L -0.4382 -0.075 " pathEditMode="relative" ptsTypes="AAAAAAAAAAA">
                                      <p:cBhvr>
                                        <p:cTn id="4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11111E-6 -8.51852E-6 L -0.04097 -0.00186 L -0.1257 -0.00649 L -0.17639 -0.01575 L -0.24514 -0.01945 L -0.29722 -0.0213 L -0.3507 -0.02964 L -0.38472 -0.0463 L -0.42222 -0.06482 L -0.42847 -0.06852 " pathEditMode="relative" ptsTypes="AAAAAAAAAA">
                                      <p:cBhvr>
                                        <p:cTn id="49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69 -0.00024 L -0.05972 -0.00209 L -0.10903 -0.00394 L -0.14653 -0.01042 L -0.17639 -0.0169 L -0.20834 -0.01783 L -0.25 -0.01875 L -0.26736 -0.01875 L -0.32084 -0.02431 L -0.35486 -0.02987 L -0.38195 -0.04283 L -0.39792 -0.04931 L -0.42292 -0.05672 L -0.4375 -0.05024 L -0.45278 -0.03542 L -0.4632 -0.02153 " pathEditMode="relative" ptsTypes="AAAAAAAAAAAAAAAA">
                                      <p:cBhvr>
                                        <p:cTn id="5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52 0.00023 L -0.06823 -0.00255 L -0.12934 -0.00602 L -0.17743 -0.01459 L -0.24167 -0.01806 L -0.29757 -0.01991 L -0.34236 -0.02662 L -0.38646 -0.04306 L -0.4066 -0.05093 L -0.42084 -0.05278 L -0.44028 -0.04653 L -0.45851 -0.0294 " pathEditMode="relative" ptsTypes="AAAAAAAAAAAA">
                                      <p:cBhvr>
                                        <p:cTn id="5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2205 0.00162 L -0.05069 -0.00092 L -0.09687 -0.00185 L -0.14948 -0.00694 L -0.18125 -0.01296 L -0.21753 -0.01574 L -0.26961 -0.01736 L -0.3 -0.02083 L -0.33836 -0.02592 L -0.36111 -0.03287 L -0.38455 -0.04328 L -0.40711 -0.0537 L -0.42986 -0.05208 L -0.45208 -0.03564 " pathEditMode="relative" ptsTypes="AAAAAAAAAAAAAA">
                                      <p:cBhvr>
                                        <p:cTn id="64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11111E-6 -1.11111E-6 L -0.04479 -1.11111E-6 L -0.14288 -0.00694 L -0.18507 -0.01389 L -0.23698 -0.01736 L -0.28889 -0.01828 L -0.34288 -0.02685 L -0.35972 -0.04861 L -0.37917 -0.07708 L -0.39479 -0.10046 " pathEditMode="relative" ptsTypes="AAAAAAAAAA">
                                      <p:cBhvr>
                                        <p:cTn id="69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5.55556E-6 -8.14815E-6 L -0.0507 -0.00093 L -0.12605 -0.00348 L -0.17275 -0.01482 L -0.25452 -0.01829 L -0.31042 -0.02084 L -0.34428 -0.02871 L -0.38056 -0.03982 L -0.41233 -0.05209 L -0.42935 -0.05209 L -0.44428 -0.04075 " pathEditMode="relative" ptsTypes="AAAAAAAAAAA">
                                      <p:cBhvr>
                                        <p:cTn id="74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018 0.00023 L -0.03577 -0.00139 L -0.11771 -0.00486 L -0.16823 -0.01273 L -0.22031 -0.01782 L -0.29497 -0.01967 L -0.35729 -0.03009 L -0.39497 -0.04907 L -0.41111 -0.05347 L -0.42934 -0.05254 L -0.43646 -0.05 " pathEditMode="relative" ptsTypes="AAAAAAAAAAA">
                                      <p:cBhvr>
                                        <p:cTn id="79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5.55556E-7 -4.44444E-6 L -0.07014 -0.0044 L -0.1434 -0.00949 L -0.19028 -0.01644 L -0.23247 -0.02176 L -0.27274 -0.02083 L -0.30833 -0.02338 L -0.34028 -0.0294 L -0.37014 -0.03819 L -0.40191 -0.05185 L -0.41875 -0.05463 L -0.43108 -0.05463 " pathEditMode="relative" ptsTypes="AAAAAAAAAAAA">
                                      <p:cBhvr>
                                        <p:cTn id="84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087 1.85185E-6 L -0.03594 -0.00162 L -0.14115 -0.00695 L -0.18733 -0.01736 L -0.25417 -0.02153 L -0.28664 -0.01991 L -0.34966 -0.02847 L -0.38664 -0.04676 L -0.41059 -0.05371 L -0.4224 -0.05371 " pathEditMode="relative" rAng="0" ptsTypes="AAAAAAAAAA">
                                      <p:cBhvr>
                                        <p:cTn id="89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00" y="-270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88889E-6 -4.07407E-6 L -0.06754 -0.00162 L -0.11684 -0.00509 L -0.14479 -0.01042 L -0.17396 -0.01481 L -0.21545 -0.01991 L -0.25903 -0.01898 L -0.2908 -0.02176 L -0.34479 -0.0294 L -0.38438 -0.04329 L -0.41233 -0.05625 " pathEditMode="relative" ptsTypes="AAAAAAAAAAA">
                                      <p:cBhvr>
                                        <p:cTn id="94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77778E-7 4.07407E-6 L -0.06076 -0.00255 L -0.11927 -0.00602 L -0.15295 -0.01019 L -0.17934 -0.01505 L -0.21927 -0.0169 L -0.26302 -0.01852 L -0.30486 -0.02037 L -0.33212 -0.02338 L -0.3566 -0.04283 L -0.36736 -0.06135 L -0.38733 -0.08982 " pathEditMode="relative" rAng="0" ptsTypes="AAAAAAAAAAAA">
                                      <p:cBhvr>
                                        <p:cTn id="99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0" y="-450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087 0.00092 L -0.05208 -0.00162 L -0.12864 -0.00509 L -0.18715 -0.01297 L -0.23264 -0.01482 L -0.28003 -0.01898 L -0.32344 -0.01991 L -0.35798 -0.03033 L -0.38594 -0.04329 L -0.40347 -0.04676 " pathEditMode="relative" ptsTypes="AAAAAAAAAA">
                                      <p:cBhvr>
                                        <p:cTn id="10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35 -0.00046 L -0.05937 -0.00139 L -0.15104 -0.00833 L -0.19913 -0.01713 L -0.26458 -0.01782 L -0.31458 -0.02129 L -0.34705 -0.03171 L -0.36337 -0.05162 L -0.3776 -0.0706 L -0.38281 -0.08032 " pathEditMode="relative" ptsTypes="AAAAAAAAAA">
                                      <p:cBhvr>
                                        <p:cTn id="10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77778E-6 2.59259E-6 L -0.06181 -0.0044 L -0.12344 -0.00694 L -0.15972 -0.01319 L -0.2066 -0.01736 L -0.24167 -0.01829 L -0.27084 -0.01921 L -0.32795 -0.02176 L -0.36441 -0.0331 L -0.39479 -0.04607 " pathEditMode="relative" ptsTypes="AAAAAAAAAA">
                                      <p:cBhvr>
                                        <p:cTn id="114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6.38889E-6 -2.22222E-6 L -0.06685 -0.00093 L -0.12275 -0.00625 L -0.16424 -0.01319 L -0.2014 -0.01482 L -0.23959 -0.01829 L -0.27153 -0.01829 L -0.3007 -0.02083 L -0.33508 -0.02523 L -0.35903 -0.04259 L -0.37605 -0.07014 " pathEditMode="relative" ptsTypes="AAAAAAAAAAA">
                                      <p:cBhvr>
                                        <p:cTn id="119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5.55556E-6 5.18519E-6 L -0.05261 -0.00254 L -0.12344 -0.00786 L -0.15973 -0.01573 L -0.20001 -0.02083 L -0.23508 -0.02083 L -0.27015 -0.02083 L -0.30921 -0.02268 L -0.34879 -0.03124 L -0.37153 -0.03981 L -0.38386 -0.04421 " pathEditMode="relative" ptsTypes="AAAAAAAAAAA">
                                      <p:cBhvr>
                                        <p:cTn id="124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434 -0.00232 L -0.04045 -0.00232 L -0.1066 -0.00486 L -0.14879 -0.01181 L -0.18386 -0.0169 L -0.2132 -0.02037 L -0.2592 -0.02315 L -0.29097 -0.02384 L -0.33594 -0.02732 L -0.37222 -0.04028 " pathEditMode="relative" ptsTypes="AAAAAAAAAA">
                                      <p:cBhvr>
                                        <p:cTn id="129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11111E-6 -2.96296E-6 L -0.05763 -0.00162 L -0.12847 -0.00509 L -0.16423 -0.01388 L -0.20972 -0.01643 L -0.26093 -0.0199 L -0.2927 -0.02083 L -0.32135 -0.02338 L -0.34479 -0.03194 L -0.35833 -0.04676 L -0.36805 -0.06064 " pathEditMode="relative" ptsTypes="AAAAAAAAAAA">
                                      <p:cBhvr>
                                        <p:cTn id="134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5.55556E-6 3.7037E-7 L -0.06562 -0.00278 L -0.11562 -0.0044 L -0.15069 -0.01134 L -0.18888 -0.01574 L -0.21492 -0.01574 L -0.25572 -0.02014 L -0.29079 -0.02176 L -0.33246 -0.02616 L -0.35329 -0.0287 L -0.36614 -0.0338 " pathEditMode="relative" ptsTypes="AAAAAAAAAAA">
                                      <p:cBhvr>
                                        <p:cTn id="139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19 0.00463 L -0.06215 0.00277 L -0.12968 0.00115 L -0.16475 -0.00486 L -0.1934 -0.01111 L -0.22968 -0.01181 L -0.26284 -0.01459 L -0.30711 -0.01459 L -0.33888 -0.01875 L -0.35642 -0.03357 L -0.36545 -0.04398 " pathEditMode="relative" rAng="0" ptsTypes="AAAAAAAAAAA">
                                      <p:cBhvr>
                                        <p:cTn id="144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77" y="-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4" grpId="0" animBg="1"/>
      <p:bldP spid="15365" grpId="0" uiExpand="1" build="p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6" grpId="0" animBg="1"/>
      <p:bldP spid="3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Ghrelin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05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The “Hunger” hormone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most potent appetite stimulant</a:t>
            </a:r>
          </a:p>
          <a:p>
            <a:r>
              <a:rPr lang="en-US" dirty="0" smtClean="0"/>
              <a:t>90% produced in the stomach </a:t>
            </a:r>
            <a:r>
              <a:rPr lang="en-US" dirty="0" err="1" smtClean="0"/>
              <a:t>fundus</a:t>
            </a:r>
            <a:endParaRPr lang="en-US" dirty="0" smtClean="0"/>
          </a:p>
          <a:p>
            <a:r>
              <a:rPr lang="en-US" dirty="0" smtClean="0"/>
              <a:t>Levels rise before meals</a:t>
            </a:r>
          </a:p>
          <a:p>
            <a:r>
              <a:rPr lang="en-US" dirty="0" smtClean="0"/>
              <a:t>Levels fall after eating</a:t>
            </a:r>
          </a:p>
          <a:p>
            <a:r>
              <a:rPr lang="en-US" dirty="0" smtClean="0"/>
              <a:t>Levels increase with dieting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*Ghrelin is a key target for weight control</a:t>
            </a:r>
          </a:p>
          <a:p>
            <a:endParaRPr lang="en-US" dirty="0" smtClean="0"/>
          </a:p>
        </p:txBody>
      </p:sp>
      <p:sp>
        <p:nvSpPr>
          <p:cNvPr id="4" name="Freeform 3"/>
          <p:cNvSpPr/>
          <p:nvPr/>
        </p:nvSpPr>
        <p:spPr>
          <a:xfrm>
            <a:off x="5357813" y="1589088"/>
            <a:ext cx="2228850" cy="3214687"/>
          </a:xfrm>
          <a:custGeom>
            <a:avLst/>
            <a:gdLst>
              <a:gd name="connsiteX0" fmla="*/ 2086479 w 2229029"/>
              <a:gd name="connsiteY0" fmla="*/ 0 h 3214360"/>
              <a:gd name="connsiteX1" fmla="*/ 2086479 w 2229029"/>
              <a:gd name="connsiteY1" fmla="*/ 308758 h 3214360"/>
              <a:gd name="connsiteX2" fmla="*/ 2145856 w 2229029"/>
              <a:gd name="connsiteY2" fmla="*/ 629392 h 3214360"/>
              <a:gd name="connsiteX3" fmla="*/ 2228983 w 2229029"/>
              <a:gd name="connsiteY3" fmla="*/ 926275 h 3214360"/>
              <a:gd name="connsiteX4" fmla="*/ 2133981 w 2229029"/>
              <a:gd name="connsiteY4" fmla="*/ 1306286 h 3214360"/>
              <a:gd name="connsiteX5" fmla="*/ 1789596 w 2229029"/>
              <a:gd name="connsiteY5" fmla="*/ 1733797 h 3214360"/>
              <a:gd name="connsiteX6" fmla="*/ 1373960 w 2229029"/>
              <a:gd name="connsiteY6" fmla="*/ 1911927 h 3214360"/>
              <a:gd name="connsiteX7" fmla="*/ 815820 w 2229029"/>
              <a:gd name="connsiteY7" fmla="*/ 1828800 h 3214360"/>
              <a:gd name="connsiteX8" fmla="*/ 625814 w 2229029"/>
              <a:gd name="connsiteY8" fmla="*/ 1828800 h 3214360"/>
              <a:gd name="connsiteX9" fmla="*/ 269555 w 2229029"/>
              <a:gd name="connsiteY9" fmla="*/ 1900052 h 3214360"/>
              <a:gd name="connsiteX10" fmla="*/ 32048 w 2229029"/>
              <a:gd name="connsiteY10" fmla="*/ 2232561 h 3214360"/>
              <a:gd name="connsiteX11" fmla="*/ 20173 w 2229029"/>
              <a:gd name="connsiteY11" fmla="*/ 2790701 h 3214360"/>
              <a:gd name="connsiteX12" fmla="*/ 198303 w 2229029"/>
              <a:gd name="connsiteY12" fmla="*/ 3158836 h 3214360"/>
              <a:gd name="connsiteX13" fmla="*/ 780194 w 2229029"/>
              <a:gd name="connsiteY13" fmla="*/ 3206337 h 321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29029" h="3214360">
                <a:moveTo>
                  <a:pt x="2086479" y="0"/>
                </a:moveTo>
                <a:cubicBezTo>
                  <a:pt x="2081531" y="101930"/>
                  <a:pt x="2076583" y="203860"/>
                  <a:pt x="2086479" y="308758"/>
                </a:cubicBezTo>
                <a:cubicBezTo>
                  <a:pt x="2096375" y="413656"/>
                  <a:pt x="2122105" y="526473"/>
                  <a:pt x="2145856" y="629392"/>
                </a:cubicBezTo>
                <a:cubicBezTo>
                  <a:pt x="2169607" y="732311"/>
                  <a:pt x="2230962" y="813459"/>
                  <a:pt x="2228983" y="926275"/>
                </a:cubicBezTo>
                <a:cubicBezTo>
                  <a:pt x="2227004" y="1039091"/>
                  <a:pt x="2207212" y="1171699"/>
                  <a:pt x="2133981" y="1306286"/>
                </a:cubicBezTo>
                <a:cubicBezTo>
                  <a:pt x="2060750" y="1440873"/>
                  <a:pt x="1916266" y="1632857"/>
                  <a:pt x="1789596" y="1733797"/>
                </a:cubicBezTo>
                <a:cubicBezTo>
                  <a:pt x="1662926" y="1834737"/>
                  <a:pt x="1536256" y="1896093"/>
                  <a:pt x="1373960" y="1911927"/>
                </a:cubicBezTo>
                <a:cubicBezTo>
                  <a:pt x="1211664" y="1927761"/>
                  <a:pt x="940511" y="1842655"/>
                  <a:pt x="815820" y="1828800"/>
                </a:cubicBezTo>
                <a:cubicBezTo>
                  <a:pt x="691129" y="1814945"/>
                  <a:pt x="716858" y="1816925"/>
                  <a:pt x="625814" y="1828800"/>
                </a:cubicBezTo>
                <a:cubicBezTo>
                  <a:pt x="534770" y="1840675"/>
                  <a:pt x="368516" y="1832759"/>
                  <a:pt x="269555" y="1900052"/>
                </a:cubicBezTo>
                <a:cubicBezTo>
                  <a:pt x="170594" y="1967346"/>
                  <a:pt x="73612" y="2084120"/>
                  <a:pt x="32048" y="2232561"/>
                </a:cubicBezTo>
                <a:cubicBezTo>
                  <a:pt x="-9516" y="2381002"/>
                  <a:pt x="-7536" y="2636322"/>
                  <a:pt x="20173" y="2790701"/>
                </a:cubicBezTo>
                <a:cubicBezTo>
                  <a:pt x="47882" y="2945080"/>
                  <a:pt x="71633" y="3089563"/>
                  <a:pt x="198303" y="3158836"/>
                </a:cubicBezTo>
                <a:cubicBezTo>
                  <a:pt x="324973" y="3228109"/>
                  <a:pt x="552583" y="3217223"/>
                  <a:pt x="780194" y="32063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588000" y="1589088"/>
            <a:ext cx="3379788" cy="2921000"/>
          </a:xfrm>
          <a:custGeom>
            <a:avLst/>
            <a:gdLst>
              <a:gd name="connsiteX0" fmla="*/ 2116613 w 3379422"/>
              <a:gd name="connsiteY0" fmla="*/ 0 h 2921330"/>
              <a:gd name="connsiteX1" fmla="*/ 2116613 w 3379422"/>
              <a:gd name="connsiteY1" fmla="*/ 249382 h 2921330"/>
              <a:gd name="connsiteX2" fmla="*/ 2223491 w 3379422"/>
              <a:gd name="connsiteY2" fmla="*/ 665018 h 2921330"/>
              <a:gd name="connsiteX3" fmla="*/ 2354120 w 3379422"/>
              <a:gd name="connsiteY3" fmla="*/ 736270 h 2921330"/>
              <a:gd name="connsiteX4" fmla="*/ 2615377 w 3379422"/>
              <a:gd name="connsiteY4" fmla="*/ 653143 h 2921330"/>
              <a:gd name="connsiteX5" fmla="*/ 3019138 w 3379422"/>
              <a:gd name="connsiteY5" fmla="*/ 653143 h 2921330"/>
              <a:gd name="connsiteX6" fmla="*/ 3327897 w 3379422"/>
              <a:gd name="connsiteY6" fmla="*/ 1009402 h 2921330"/>
              <a:gd name="connsiteX7" fmla="*/ 3363523 w 3379422"/>
              <a:gd name="connsiteY7" fmla="*/ 1448789 h 2921330"/>
              <a:gd name="connsiteX8" fmla="*/ 3327897 w 3379422"/>
              <a:gd name="connsiteY8" fmla="*/ 2054431 h 2921330"/>
              <a:gd name="connsiteX9" fmla="*/ 2829133 w 3379422"/>
              <a:gd name="connsiteY9" fmla="*/ 2576945 h 2921330"/>
              <a:gd name="connsiteX10" fmla="*/ 2199741 w 3379422"/>
              <a:gd name="connsiteY10" fmla="*/ 2766950 h 2921330"/>
              <a:gd name="connsiteX11" fmla="*/ 1522847 w 3379422"/>
              <a:gd name="connsiteY11" fmla="*/ 2719449 h 2921330"/>
              <a:gd name="connsiteX12" fmla="*/ 869704 w 3379422"/>
              <a:gd name="connsiteY12" fmla="*/ 2493818 h 2921330"/>
              <a:gd name="connsiteX13" fmla="*/ 727201 w 3379422"/>
              <a:gd name="connsiteY13" fmla="*/ 2113808 h 2921330"/>
              <a:gd name="connsiteX14" fmla="*/ 667824 w 3379422"/>
              <a:gd name="connsiteY14" fmla="*/ 2054431 h 2921330"/>
              <a:gd name="connsiteX15" fmla="*/ 560946 w 3379422"/>
              <a:gd name="connsiteY15" fmla="*/ 2066306 h 2921330"/>
              <a:gd name="connsiteX16" fmla="*/ 501569 w 3379422"/>
              <a:gd name="connsiteY16" fmla="*/ 2137558 h 2921330"/>
              <a:gd name="connsiteX17" fmla="*/ 192811 w 3379422"/>
              <a:gd name="connsiteY17" fmla="*/ 2149434 h 2921330"/>
              <a:gd name="connsiteX18" fmla="*/ 50307 w 3379422"/>
              <a:gd name="connsiteY18" fmla="*/ 2208810 h 2921330"/>
              <a:gd name="connsiteX19" fmla="*/ 2806 w 3379422"/>
              <a:gd name="connsiteY19" fmla="*/ 2446317 h 2921330"/>
              <a:gd name="connsiteX20" fmla="*/ 121559 w 3379422"/>
              <a:gd name="connsiteY20" fmla="*/ 2850078 h 2921330"/>
              <a:gd name="connsiteX21" fmla="*/ 240312 w 3379422"/>
              <a:gd name="connsiteY21" fmla="*/ 2909454 h 2921330"/>
              <a:gd name="connsiteX22" fmla="*/ 525320 w 3379422"/>
              <a:gd name="connsiteY22" fmla="*/ 2921330 h 292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379422" h="2921330">
                <a:moveTo>
                  <a:pt x="2116613" y="0"/>
                </a:moveTo>
                <a:cubicBezTo>
                  <a:pt x="2107706" y="69273"/>
                  <a:pt x="2098800" y="138546"/>
                  <a:pt x="2116613" y="249382"/>
                </a:cubicBezTo>
                <a:cubicBezTo>
                  <a:pt x="2134426" y="360218"/>
                  <a:pt x="2183907" y="583870"/>
                  <a:pt x="2223491" y="665018"/>
                </a:cubicBezTo>
                <a:cubicBezTo>
                  <a:pt x="2263075" y="746166"/>
                  <a:pt x="2288806" y="738249"/>
                  <a:pt x="2354120" y="736270"/>
                </a:cubicBezTo>
                <a:cubicBezTo>
                  <a:pt x="2419434" y="734291"/>
                  <a:pt x="2504541" y="666997"/>
                  <a:pt x="2615377" y="653143"/>
                </a:cubicBezTo>
                <a:cubicBezTo>
                  <a:pt x="2726213" y="639289"/>
                  <a:pt x="2900385" y="593767"/>
                  <a:pt x="3019138" y="653143"/>
                </a:cubicBezTo>
                <a:cubicBezTo>
                  <a:pt x="3137891" y="712520"/>
                  <a:pt x="3270500" y="876794"/>
                  <a:pt x="3327897" y="1009402"/>
                </a:cubicBezTo>
                <a:cubicBezTo>
                  <a:pt x="3385294" y="1142010"/>
                  <a:pt x="3363523" y="1274618"/>
                  <a:pt x="3363523" y="1448789"/>
                </a:cubicBezTo>
                <a:cubicBezTo>
                  <a:pt x="3363523" y="1622960"/>
                  <a:pt x="3416962" y="1866405"/>
                  <a:pt x="3327897" y="2054431"/>
                </a:cubicBezTo>
                <a:cubicBezTo>
                  <a:pt x="3238832" y="2242457"/>
                  <a:pt x="3017159" y="2458192"/>
                  <a:pt x="2829133" y="2576945"/>
                </a:cubicBezTo>
                <a:cubicBezTo>
                  <a:pt x="2641107" y="2695698"/>
                  <a:pt x="2417455" y="2743199"/>
                  <a:pt x="2199741" y="2766950"/>
                </a:cubicBezTo>
                <a:cubicBezTo>
                  <a:pt x="1982027" y="2790701"/>
                  <a:pt x="1744520" y="2764971"/>
                  <a:pt x="1522847" y="2719449"/>
                </a:cubicBezTo>
                <a:cubicBezTo>
                  <a:pt x="1301174" y="2673927"/>
                  <a:pt x="1002311" y="2594758"/>
                  <a:pt x="869704" y="2493818"/>
                </a:cubicBezTo>
                <a:cubicBezTo>
                  <a:pt x="737097" y="2392878"/>
                  <a:pt x="760848" y="2187039"/>
                  <a:pt x="727201" y="2113808"/>
                </a:cubicBezTo>
                <a:cubicBezTo>
                  <a:pt x="693554" y="2040577"/>
                  <a:pt x="695533" y="2062348"/>
                  <a:pt x="667824" y="2054431"/>
                </a:cubicBezTo>
                <a:cubicBezTo>
                  <a:pt x="640115" y="2046514"/>
                  <a:pt x="588655" y="2052452"/>
                  <a:pt x="560946" y="2066306"/>
                </a:cubicBezTo>
                <a:cubicBezTo>
                  <a:pt x="533237" y="2080160"/>
                  <a:pt x="562925" y="2123703"/>
                  <a:pt x="501569" y="2137558"/>
                </a:cubicBezTo>
                <a:cubicBezTo>
                  <a:pt x="440213" y="2151413"/>
                  <a:pt x="268021" y="2137559"/>
                  <a:pt x="192811" y="2149434"/>
                </a:cubicBezTo>
                <a:cubicBezTo>
                  <a:pt x="117601" y="2161309"/>
                  <a:pt x="81974" y="2159330"/>
                  <a:pt x="50307" y="2208810"/>
                </a:cubicBezTo>
                <a:cubicBezTo>
                  <a:pt x="18640" y="2258290"/>
                  <a:pt x="-9069" y="2339439"/>
                  <a:pt x="2806" y="2446317"/>
                </a:cubicBezTo>
                <a:cubicBezTo>
                  <a:pt x="14681" y="2553195"/>
                  <a:pt x="81975" y="2772889"/>
                  <a:pt x="121559" y="2850078"/>
                </a:cubicBezTo>
                <a:cubicBezTo>
                  <a:pt x="161143" y="2927268"/>
                  <a:pt x="173019" y="2897579"/>
                  <a:pt x="240312" y="2909454"/>
                </a:cubicBezTo>
                <a:cubicBezTo>
                  <a:pt x="307605" y="2921329"/>
                  <a:pt x="416462" y="2921329"/>
                  <a:pt x="525320" y="292133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467600" y="2209800"/>
            <a:ext cx="1498600" cy="1312863"/>
          </a:xfrm>
          <a:custGeom>
            <a:avLst/>
            <a:gdLst>
              <a:gd name="connsiteX0" fmla="*/ 381477 w 1498635"/>
              <a:gd name="connsiteY0" fmla="*/ 111318 h 1312626"/>
              <a:gd name="connsiteX1" fmla="*/ 127035 w 1498635"/>
              <a:gd name="connsiteY1" fmla="*/ 266369 h 1312626"/>
              <a:gd name="connsiteX2" fmla="*/ 127035 w 1498635"/>
              <a:gd name="connsiteY2" fmla="*/ 274320 h 1312626"/>
              <a:gd name="connsiteX3" fmla="*/ 119084 w 1498635"/>
              <a:gd name="connsiteY3" fmla="*/ 345882 h 1312626"/>
              <a:gd name="connsiteX4" fmla="*/ 79327 w 1498635"/>
              <a:gd name="connsiteY4" fmla="*/ 584421 h 1312626"/>
              <a:gd name="connsiteX5" fmla="*/ 11741 w 1498635"/>
              <a:gd name="connsiteY5" fmla="*/ 695739 h 1312626"/>
              <a:gd name="connsiteX6" fmla="*/ 7765 w 1498635"/>
              <a:gd name="connsiteY6" fmla="*/ 715617 h 1312626"/>
              <a:gd name="connsiteX7" fmla="*/ 91254 w 1498635"/>
              <a:gd name="connsiteY7" fmla="*/ 834887 h 1312626"/>
              <a:gd name="connsiteX8" fmla="*/ 484844 w 1498635"/>
              <a:gd name="connsiteY8" fmla="*/ 1089329 h 1312626"/>
              <a:gd name="connsiteX9" fmla="*/ 1017581 w 1498635"/>
              <a:gd name="connsiteY9" fmla="*/ 1280160 h 1312626"/>
              <a:gd name="connsiteX10" fmla="*/ 1419122 w 1498635"/>
              <a:gd name="connsiteY10" fmla="*/ 1311965 h 1312626"/>
              <a:gd name="connsiteX11" fmla="*/ 1478757 w 1498635"/>
              <a:gd name="connsiteY11" fmla="*/ 1300038 h 1312626"/>
              <a:gd name="connsiteX12" fmla="*/ 1486708 w 1498635"/>
              <a:gd name="connsiteY12" fmla="*/ 1280160 h 1312626"/>
              <a:gd name="connsiteX13" fmla="*/ 1498635 w 1498635"/>
              <a:gd name="connsiteY13" fmla="*/ 1144988 h 1312626"/>
              <a:gd name="connsiteX14" fmla="*/ 1486708 w 1498635"/>
              <a:gd name="connsiteY14" fmla="*/ 958132 h 1312626"/>
              <a:gd name="connsiteX15" fmla="*/ 1482732 w 1498635"/>
              <a:gd name="connsiteY15" fmla="*/ 846814 h 1312626"/>
              <a:gd name="connsiteX16" fmla="*/ 1482732 w 1498635"/>
              <a:gd name="connsiteY16" fmla="*/ 723569 h 1312626"/>
              <a:gd name="connsiteX17" fmla="*/ 1490684 w 1498635"/>
              <a:gd name="connsiteY17" fmla="*/ 620202 h 1312626"/>
              <a:gd name="connsiteX18" fmla="*/ 1478757 w 1498635"/>
              <a:gd name="connsiteY18" fmla="*/ 485029 h 1312626"/>
              <a:gd name="connsiteX19" fmla="*/ 1431049 w 1498635"/>
              <a:gd name="connsiteY19" fmla="*/ 353833 h 1312626"/>
              <a:gd name="connsiteX20" fmla="*/ 1315755 w 1498635"/>
              <a:gd name="connsiteY20" fmla="*/ 186855 h 1312626"/>
              <a:gd name="connsiteX21" fmla="*/ 1208412 w 1498635"/>
              <a:gd name="connsiteY21" fmla="*/ 79513 h 1312626"/>
              <a:gd name="connsiteX22" fmla="*/ 1041435 w 1498635"/>
              <a:gd name="connsiteY22" fmla="*/ 0 h 1312626"/>
              <a:gd name="connsiteX23" fmla="*/ 771091 w 1498635"/>
              <a:gd name="connsiteY23" fmla="*/ 31805 h 1312626"/>
              <a:gd name="connsiteX24" fmla="*/ 679651 w 1498635"/>
              <a:gd name="connsiteY24" fmla="*/ 43732 h 1312626"/>
              <a:gd name="connsiteX25" fmla="*/ 600137 w 1498635"/>
              <a:gd name="connsiteY25" fmla="*/ 67586 h 1312626"/>
              <a:gd name="connsiteX26" fmla="*/ 512673 w 1498635"/>
              <a:gd name="connsiteY26" fmla="*/ 111318 h 1312626"/>
              <a:gd name="connsiteX27" fmla="*/ 441111 w 1498635"/>
              <a:gd name="connsiteY27" fmla="*/ 111318 h 1312626"/>
              <a:gd name="connsiteX28" fmla="*/ 381477 w 1498635"/>
              <a:gd name="connsiteY28" fmla="*/ 111318 h 131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498635" h="1312626">
                <a:moveTo>
                  <a:pt x="381477" y="111318"/>
                </a:moveTo>
                <a:lnTo>
                  <a:pt x="127035" y="266369"/>
                </a:lnTo>
                <a:cubicBezTo>
                  <a:pt x="84628" y="293536"/>
                  <a:pt x="128360" y="261068"/>
                  <a:pt x="127035" y="274320"/>
                </a:cubicBezTo>
                <a:cubicBezTo>
                  <a:pt x="125710" y="287572"/>
                  <a:pt x="127035" y="294199"/>
                  <a:pt x="119084" y="345882"/>
                </a:cubicBezTo>
                <a:cubicBezTo>
                  <a:pt x="111133" y="397566"/>
                  <a:pt x="97217" y="526112"/>
                  <a:pt x="79327" y="584421"/>
                </a:cubicBezTo>
                <a:cubicBezTo>
                  <a:pt x="61437" y="642730"/>
                  <a:pt x="23668" y="673873"/>
                  <a:pt x="11741" y="695739"/>
                </a:cubicBezTo>
                <a:cubicBezTo>
                  <a:pt x="-186" y="717605"/>
                  <a:pt x="-5487" y="692426"/>
                  <a:pt x="7765" y="715617"/>
                </a:cubicBezTo>
                <a:cubicBezTo>
                  <a:pt x="21017" y="738808"/>
                  <a:pt x="11741" y="772602"/>
                  <a:pt x="91254" y="834887"/>
                </a:cubicBezTo>
                <a:cubicBezTo>
                  <a:pt x="170767" y="897172"/>
                  <a:pt x="330456" y="1015117"/>
                  <a:pt x="484844" y="1089329"/>
                </a:cubicBezTo>
                <a:cubicBezTo>
                  <a:pt x="639232" y="1163541"/>
                  <a:pt x="861868" y="1243054"/>
                  <a:pt x="1017581" y="1280160"/>
                </a:cubicBezTo>
                <a:cubicBezTo>
                  <a:pt x="1173294" y="1317266"/>
                  <a:pt x="1342259" y="1308652"/>
                  <a:pt x="1419122" y="1311965"/>
                </a:cubicBezTo>
                <a:cubicBezTo>
                  <a:pt x="1495985" y="1315278"/>
                  <a:pt x="1467493" y="1305339"/>
                  <a:pt x="1478757" y="1300038"/>
                </a:cubicBezTo>
                <a:cubicBezTo>
                  <a:pt x="1490021" y="1294737"/>
                  <a:pt x="1483395" y="1306002"/>
                  <a:pt x="1486708" y="1280160"/>
                </a:cubicBezTo>
                <a:cubicBezTo>
                  <a:pt x="1490021" y="1254318"/>
                  <a:pt x="1498635" y="1198659"/>
                  <a:pt x="1498635" y="1144988"/>
                </a:cubicBezTo>
                <a:cubicBezTo>
                  <a:pt x="1498635" y="1091317"/>
                  <a:pt x="1489358" y="1007828"/>
                  <a:pt x="1486708" y="958132"/>
                </a:cubicBezTo>
                <a:cubicBezTo>
                  <a:pt x="1484058" y="908436"/>
                  <a:pt x="1483395" y="885908"/>
                  <a:pt x="1482732" y="846814"/>
                </a:cubicBezTo>
                <a:cubicBezTo>
                  <a:pt x="1482069" y="807720"/>
                  <a:pt x="1481407" y="761338"/>
                  <a:pt x="1482732" y="723569"/>
                </a:cubicBezTo>
                <a:cubicBezTo>
                  <a:pt x="1484057" y="685800"/>
                  <a:pt x="1491346" y="659959"/>
                  <a:pt x="1490684" y="620202"/>
                </a:cubicBezTo>
                <a:cubicBezTo>
                  <a:pt x="1490022" y="580445"/>
                  <a:pt x="1488696" y="529424"/>
                  <a:pt x="1478757" y="485029"/>
                </a:cubicBezTo>
                <a:cubicBezTo>
                  <a:pt x="1468818" y="440634"/>
                  <a:pt x="1458216" y="403529"/>
                  <a:pt x="1431049" y="353833"/>
                </a:cubicBezTo>
                <a:cubicBezTo>
                  <a:pt x="1403882" y="304137"/>
                  <a:pt x="1352861" y="232575"/>
                  <a:pt x="1315755" y="186855"/>
                </a:cubicBezTo>
                <a:cubicBezTo>
                  <a:pt x="1278649" y="141135"/>
                  <a:pt x="1254132" y="110655"/>
                  <a:pt x="1208412" y="79513"/>
                </a:cubicBezTo>
                <a:cubicBezTo>
                  <a:pt x="1162692" y="48371"/>
                  <a:pt x="1114322" y="7951"/>
                  <a:pt x="1041435" y="0"/>
                </a:cubicBezTo>
                <a:lnTo>
                  <a:pt x="771091" y="31805"/>
                </a:lnTo>
                <a:cubicBezTo>
                  <a:pt x="710794" y="39094"/>
                  <a:pt x="708143" y="37768"/>
                  <a:pt x="679651" y="43732"/>
                </a:cubicBezTo>
                <a:cubicBezTo>
                  <a:pt x="651159" y="49695"/>
                  <a:pt x="627967" y="56322"/>
                  <a:pt x="600137" y="67586"/>
                </a:cubicBezTo>
                <a:cubicBezTo>
                  <a:pt x="572307" y="78850"/>
                  <a:pt x="539177" y="104029"/>
                  <a:pt x="512673" y="111318"/>
                </a:cubicBezTo>
                <a:cubicBezTo>
                  <a:pt x="486169" y="118607"/>
                  <a:pt x="441111" y="111318"/>
                  <a:pt x="441111" y="111318"/>
                </a:cubicBezTo>
                <a:lnTo>
                  <a:pt x="381477" y="111318"/>
                </a:lnTo>
                <a:close/>
              </a:path>
            </a:pathLst>
          </a:custGeom>
          <a:solidFill>
            <a:srgbClr val="FFFF00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“Bariatric embolization”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20675" y="4741863"/>
            <a:ext cx="5008563" cy="9874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 dirty="0" smtClean="0">
                <a:solidFill>
                  <a:srgbClr val="FFCC00"/>
                </a:solidFill>
                <a:sym typeface="Wingdings" pitchFamily="2" charset="2"/>
              </a:rPr>
              <a:t>* can we destroy </a:t>
            </a:r>
            <a:r>
              <a:rPr lang="en-US" sz="2400" dirty="0" err="1" smtClean="0">
                <a:solidFill>
                  <a:srgbClr val="FFCC00"/>
                </a:solidFill>
                <a:sym typeface="Wingdings" pitchFamily="2" charset="2"/>
              </a:rPr>
              <a:t>ghrelin</a:t>
            </a:r>
            <a:r>
              <a:rPr lang="en-US" sz="2400" dirty="0" smtClean="0">
                <a:solidFill>
                  <a:srgbClr val="FFCC00"/>
                </a:solidFill>
                <a:sym typeface="Wingdings" pitchFamily="2" charset="2"/>
              </a:rPr>
              <a:t>-secreting cells by blocking its blood supply?</a:t>
            </a:r>
            <a:endParaRPr lang="en-US" sz="2400" dirty="0" smtClean="0">
              <a:solidFill>
                <a:srgbClr val="FFCC00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77838" y="1471613"/>
            <a:ext cx="6456362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Pioneered by Aravind Arepally MD, interventional radiologist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Concept: Interventional radiologists can destroy cells by blocking the blood supply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Most ghrelin secreting cells </a:t>
            </a:r>
            <a:r>
              <a:rPr lang="en-US" sz="2400" dirty="0" smtClean="0">
                <a:solidFill>
                  <a:schemeClr val="bg1"/>
                </a:solidFill>
              </a:rPr>
              <a:t>in </a:t>
            </a:r>
            <a:r>
              <a:rPr lang="en-US" sz="2400" dirty="0">
                <a:solidFill>
                  <a:schemeClr val="bg1"/>
                </a:solidFill>
              </a:rPr>
              <a:t>the fundus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Interventional radiologists are experts at  </a:t>
            </a:r>
            <a:r>
              <a:rPr lang="en-US" sz="2400" dirty="0" smtClean="0">
                <a:solidFill>
                  <a:schemeClr val="bg1"/>
                </a:solidFill>
              </a:rPr>
              <a:t>finding and targeting  </a:t>
            </a:r>
            <a:r>
              <a:rPr lang="en-US" sz="2400" dirty="0">
                <a:solidFill>
                  <a:schemeClr val="bg1"/>
                </a:solidFill>
              </a:rPr>
              <a:t>specific arteries</a:t>
            </a:r>
          </a:p>
        </p:txBody>
      </p:sp>
      <p:pic>
        <p:nvPicPr>
          <p:cNvPr id="1026" name="Picture 2" descr="Dr. Aravind Arepally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7162800" y="990600"/>
            <a:ext cx="1417582" cy="176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5" name="Group 34"/>
          <p:cNvGrpSpPr/>
          <p:nvPr/>
        </p:nvGrpSpPr>
        <p:grpSpPr>
          <a:xfrm>
            <a:off x="6553200" y="2895600"/>
            <a:ext cx="2590800" cy="2895600"/>
            <a:chOff x="6553200" y="2895600"/>
            <a:chExt cx="2590800" cy="2895600"/>
          </a:xfrm>
        </p:grpSpPr>
        <p:grpSp>
          <p:nvGrpSpPr>
            <p:cNvPr id="18" name="Group 17"/>
            <p:cNvGrpSpPr/>
            <p:nvPr/>
          </p:nvGrpSpPr>
          <p:grpSpPr>
            <a:xfrm>
              <a:off x="6553200" y="2895600"/>
              <a:ext cx="2590800" cy="2895600"/>
              <a:chOff x="6553200" y="2895600"/>
              <a:chExt cx="2590800" cy="2895600"/>
            </a:xfrm>
          </p:grpSpPr>
          <p:pic>
            <p:nvPicPr>
              <p:cNvPr id="16" name="Picture 15"/>
              <p:cNvPicPr/>
              <p:nvPr/>
            </p:nvPicPr>
            <p:blipFill>
              <a:blip r:embed="rId4" cstate="email"/>
              <a:srcRect/>
              <a:stretch>
                <a:fillRect/>
              </a:stretch>
            </p:blipFill>
            <p:spPr bwMode="auto">
              <a:xfrm>
                <a:off x="6553200" y="2895600"/>
                <a:ext cx="2590800" cy="28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8313420" y="5143500"/>
                <a:ext cx="609600" cy="381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Freeform 19"/>
            <p:cNvSpPr/>
            <p:nvPr/>
          </p:nvSpPr>
          <p:spPr>
            <a:xfrm>
              <a:off x="8002270" y="3348990"/>
              <a:ext cx="902970" cy="881380"/>
            </a:xfrm>
            <a:custGeom>
              <a:avLst/>
              <a:gdLst>
                <a:gd name="connsiteX0" fmla="*/ 836930 w 902970"/>
                <a:gd name="connsiteY0" fmla="*/ 864870 h 881380"/>
                <a:gd name="connsiteX1" fmla="*/ 608330 w 902970"/>
                <a:gd name="connsiteY1" fmla="*/ 834390 h 881380"/>
                <a:gd name="connsiteX2" fmla="*/ 204470 w 902970"/>
                <a:gd name="connsiteY2" fmla="*/ 697230 h 881380"/>
                <a:gd name="connsiteX3" fmla="*/ 29210 w 902970"/>
                <a:gd name="connsiteY3" fmla="*/ 567690 h 881380"/>
                <a:gd name="connsiteX4" fmla="*/ 29210 w 902970"/>
                <a:gd name="connsiteY4" fmla="*/ 506730 h 881380"/>
                <a:gd name="connsiteX5" fmla="*/ 59690 w 902970"/>
                <a:gd name="connsiteY5" fmla="*/ 331470 h 881380"/>
                <a:gd name="connsiteX6" fmla="*/ 151130 w 902970"/>
                <a:gd name="connsiteY6" fmla="*/ 179070 h 881380"/>
                <a:gd name="connsiteX7" fmla="*/ 280670 w 902970"/>
                <a:gd name="connsiteY7" fmla="*/ 57150 h 881380"/>
                <a:gd name="connsiteX8" fmla="*/ 417830 w 902970"/>
                <a:gd name="connsiteY8" fmla="*/ 3810 h 881380"/>
                <a:gd name="connsiteX9" fmla="*/ 608330 w 902970"/>
                <a:gd name="connsiteY9" fmla="*/ 34290 h 881380"/>
                <a:gd name="connsiteX10" fmla="*/ 775970 w 902970"/>
                <a:gd name="connsiteY10" fmla="*/ 156210 h 881380"/>
                <a:gd name="connsiteX11" fmla="*/ 882650 w 902970"/>
                <a:gd name="connsiteY11" fmla="*/ 369570 h 881380"/>
                <a:gd name="connsiteX12" fmla="*/ 897890 w 902970"/>
                <a:gd name="connsiteY12" fmla="*/ 537210 h 881380"/>
                <a:gd name="connsiteX13" fmla="*/ 875030 w 902970"/>
                <a:gd name="connsiteY13" fmla="*/ 735330 h 881380"/>
                <a:gd name="connsiteX14" fmla="*/ 836930 w 902970"/>
                <a:gd name="connsiteY14" fmla="*/ 864870 h 881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02970" h="881380">
                  <a:moveTo>
                    <a:pt x="836930" y="864870"/>
                  </a:moveTo>
                  <a:cubicBezTo>
                    <a:pt x="792480" y="881380"/>
                    <a:pt x="713740" y="862330"/>
                    <a:pt x="608330" y="834390"/>
                  </a:cubicBezTo>
                  <a:cubicBezTo>
                    <a:pt x="502920" y="806450"/>
                    <a:pt x="300990" y="741680"/>
                    <a:pt x="204470" y="697230"/>
                  </a:cubicBezTo>
                  <a:cubicBezTo>
                    <a:pt x="107950" y="652780"/>
                    <a:pt x="58420" y="599440"/>
                    <a:pt x="29210" y="567690"/>
                  </a:cubicBezTo>
                  <a:cubicBezTo>
                    <a:pt x="0" y="535940"/>
                    <a:pt x="24130" y="546100"/>
                    <a:pt x="29210" y="506730"/>
                  </a:cubicBezTo>
                  <a:cubicBezTo>
                    <a:pt x="34290" y="467360"/>
                    <a:pt x="39370" y="386080"/>
                    <a:pt x="59690" y="331470"/>
                  </a:cubicBezTo>
                  <a:cubicBezTo>
                    <a:pt x="80010" y="276860"/>
                    <a:pt x="114300" y="224790"/>
                    <a:pt x="151130" y="179070"/>
                  </a:cubicBezTo>
                  <a:cubicBezTo>
                    <a:pt x="187960" y="133350"/>
                    <a:pt x="236220" y="86360"/>
                    <a:pt x="280670" y="57150"/>
                  </a:cubicBezTo>
                  <a:cubicBezTo>
                    <a:pt x="325120" y="27940"/>
                    <a:pt x="363220" y="7620"/>
                    <a:pt x="417830" y="3810"/>
                  </a:cubicBezTo>
                  <a:cubicBezTo>
                    <a:pt x="472440" y="0"/>
                    <a:pt x="548640" y="8890"/>
                    <a:pt x="608330" y="34290"/>
                  </a:cubicBezTo>
                  <a:cubicBezTo>
                    <a:pt x="668020" y="59690"/>
                    <a:pt x="730250" y="100330"/>
                    <a:pt x="775970" y="156210"/>
                  </a:cubicBezTo>
                  <a:cubicBezTo>
                    <a:pt x="821690" y="212090"/>
                    <a:pt x="862330" y="306070"/>
                    <a:pt x="882650" y="369570"/>
                  </a:cubicBezTo>
                  <a:cubicBezTo>
                    <a:pt x="902970" y="433070"/>
                    <a:pt x="899160" y="476250"/>
                    <a:pt x="897890" y="537210"/>
                  </a:cubicBezTo>
                  <a:cubicBezTo>
                    <a:pt x="896620" y="598170"/>
                    <a:pt x="883920" y="681990"/>
                    <a:pt x="875030" y="735330"/>
                  </a:cubicBezTo>
                  <a:cubicBezTo>
                    <a:pt x="866140" y="788670"/>
                    <a:pt x="881380" y="848360"/>
                    <a:pt x="836930" y="864870"/>
                  </a:cubicBezTo>
                  <a:close/>
                </a:path>
              </a:pathLst>
            </a:custGeom>
            <a:solidFill>
              <a:srgbClr val="FFFF00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77200" y="3657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/>
                <a:t>Fundus</a:t>
              </a:r>
              <a:endParaRPr lang="en-US" sz="1600" dirty="0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10|6.4|8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|11.4|5.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540</Words>
  <Application>Microsoft Office PowerPoint</Application>
  <PresentationFormat>On-screen Show (4:3)</PresentationFormat>
  <Paragraphs>101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Bariatric embolization: an interventional radiologic treatment for obesity</vt:lpstr>
      <vt:lpstr>Obesity</vt:lpstr>
      <vt:lpstr>What can be done?</vt:lpstr>
      <vt:lpstr>Bariatric surgery</vt:lpstr>
      <vt:lpstr>Bariatric surgery: the good</vt:lpstr>
      <vt:lpstr>Bariatric surgery: the bad</vt:lpstr>
      <vt:lpstr>What is embolization?</vt:lpstr>
      <vt:lpstr>What is Ghrelin</vt:lpstr>
      <vt:lpstr>“Bariatric embolization”</vt:lpstr>
      <vt:lpstr>Experimental study: Bariatric Embolization</vt:lpstr>
      <vt:lpstr>Ghrelin levels after bariatric embolization</vt:lpstr>
      <vt:lpstr>Weight change after bariatric embolization</vt:lpstr>
      <vt:lpstr>Endoscopy and stomach analysis</vt:lpstr>
      <vt:lpstr>Conclusions</vt:lpstr>
    </vt:vector>
  </TitlesOfParts>
  <Company>INTRAD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</dc:creator>
  <cp:lastModifiedBy>user</cp:lastModifiedBy>
  <cp:revision>81</cp:revision>
  <cp:lastPrinted>2012-03-23T23:30:04Z</cp:lastPrinted>
  <dcterms:created xsi:type="dcterms:W3CDTF">2006-03-23T23:21:09Z</dcterms:created>
  <dcterms:modified xsi:type="dcterms:W3CDTF">2012-03-26T21:42:35Z</dcterms:modified>
</cp:coreProperties>
</file>