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6" r:id="rId3"/>
    <p:sldId id="258" r:id="rId4"/>
    <p:sldId id="257" r:id="rId5"/>
    <p:sldId id="272" r:id="rId6"/>
    <p:sldId id="275" r:id="rId7"/>
    <p:sldId id="281" r:id="rId8"/>
    <p:sldId id="277" r:id="rId9"/>
    <p:sldId id="271" r:id="rId10"/>
    <p:sldId id="273" r:id="rId11"/>
    <p:sldId id="27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1129A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1" autoAdjust="0"/>
  </p:normalViewPr>
  <p:slideViewPr>
    <p:cSldViewPr>
      <p:cViewPr>
        <p:scale>
          <a:sx n="100" d="100"/>
          <a:sy n="100" d="100"/>
        </p:scale>
        <p:origin x="-3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5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0B9AF0-D725-42BE-97D6-7C42C5383B19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67787E-516C-48E6-922A-1D80400D2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American Cancer Society estimates 43,920 people will be diagnosed with pancreatic cancer and approx. 37,390 people will die of the disease this year</a:t>
            </a:r>
          </a:p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132C06-7B57-41D5-81FB-A4F0FE72514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Approx. 40% of newly diagnosed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present: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LAPC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have a better survival than those with metastatic disease but overall outcome is still poor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1/3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who initially have LAPC may become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resectable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after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neoadjuvant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therapy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E34004-6AAB-4D6D-BF8A-18B55BB44AC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IRE guides electrode needles into the tumor, sends electrical pulses to force open and destroy tumor cells around a delicate network of blood vessels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69C162-AFBA-4481-A12B-08EE15E3F50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006F3-015A-4717-8DFD-7D4A275FF26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Heat based techniques have been tried without much success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Has remained a surgical procedure with signifcant risks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A3DF6-8C6C-4411-8F40-D99B05097B4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 Patient will be seen in 4 months</a:t>
            </a:r>
          </a:p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C42DEC-CA6C-47B0-B73C-B26F314BFC8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8905-B73C-4F33-906E-6095AF0A3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FC0A-AEFA-4F7C-83A0-3FAAA7B57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088A-DDF2-4255-A57B-3611D445C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E27B-DA6A-45D5-9A16-DC688550B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4935-4C41-4ACE-9BC3-10B0BD2C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E0927-55F8-4A8E-B04F-BF6999716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F009-CAD2-4796-97D5-8DECB16FB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8460F-7443-4AE0-B177-48D1FB54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EE43A-FF73-47CA-83A3-84482B56E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2416-6DE1-425F-AA69-5D3FE5ED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F2EC-D22D-4EF7-8B99-194CC4505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IRtag_transparent_whitetex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05000" y="6432550"/>
            <a:ext cx="5410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D138AF-5D3E-4AA9-B97E-113B95E6B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0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4" descr="SIRlogo_tranparent_whitetext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58000" y="5638800"/>
            <a:ext cx="21066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228600"/>
            <a:ext cx="86868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DOWNSTAGING LOCALLY ADVANCED PANCREATIC ADENOCARCINOMA (LAPC) WITH VASCULAR ENCASEMENT USING PERCUTANEOUS IRREVERSIBLE ELECTROPORATION (IRE)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572000"/>
            <a:ext cx="91440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NARAYANAN,GOVINDARAJAN; ARORA,GEETIKA;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BARBERY, KATUSKA;FROUD,TATIANA;LIVINGSTONE,ALAN;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FRANCESCHI,DIDO; HOSEIN,PETER;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ROCHA LIMA,CAIO;YRIZARRY,JOSE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563018"/>
            <a:ext cx="2743200" cy="197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RECENT ANALYSIS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patients treated between 12/2010 – 9/2011</a:t>
            </a:r>
          </a:p>
          <a:p>
            <a:pPr>
              <a:defRPr/>
            </a:pPr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patients had received prior chemotherapy and or radiation</a:t>
            </a:r>
          </a:p>
          <a:p>
            <a:pPr marL="0" indent="0">
              <a:buFontTx/>
              <a:buNone/>
              <a:defRPr/>
            </a:pPr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Median time between diagnosis and IRE: 9 months </a:t>
            </a:r>
          </a:p>
          <a:p>
            <a:pPr>
              <a:defRPr/>
            </a:pPr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6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 went to surgery. Both had successful resections and remain cancer-free. ( 346 and 225 days post surgery)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THIS MATTERS TO PATIENTS?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 new option, with potential ability to down stage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Minimal side effects and morbidity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Other treatment options can still be used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PANCREAS IRE </a:t>
            </a:r>
            <a:b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65yr old female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Biopsy proven pancreatic cancer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Received Chemotherapy and radiation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Inoperable due to vessel encasement and residual disease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 IRE CT 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Tumor after chemotherapy and radiation therapy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Celiac axis and SMA encasement </a:t>
            </a:r>
          </a:p>
          <a:p>
            <a:pPr eaLnBrk="1" hangingPunct="1"/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 l="7500" t="13126" r="7500" b="16875"/>
          <a:stretch>
            <a:fillRect/>
          </a:stretch>
        </p:blipFill>
        <p:spPr bwMode="auto">
          <a:xfrm>
            <a:off x="990600" y="1219200"/>
            <a:ext cx="3627438" cy="37338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email"/>
          <a:srcRect l="5624" t="13126" r="9375" b="16875"/>
          <a:stretch>
            <a:fillRect/>
          </a:stretch>
        </p:blipFill>
        <p:spPr bwMode="auto">
          <a:xfrm>
            <a:off x="4724400" y="1219200"/>
            <a:ext cx="3563938" cy="37338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cxnSp>
        <p:nvCxnSpPr>
          <p:cNvPr id="14342" name="Straight Arrow Connector 7"/>
          <p:cNvCxnSpPr>
            <a:cxnSpLocks noChangeShapeType="1"/>
          </p:cNvCxnSpPr>
          <p:nvPr/>
        </p:nvCxnSpPr>
        <p:spPr bwMode="auto">
          <a:xfrm rot="5400000">
            <a:off x="2857500" y="2552700"/>
            <a:ext cx="228600" cy="152400"/>
          </a:xfrm>
          <a:prstGeom prst="straightConnector1">
            <a:avLst/>
          </a:prstGeom>
          <a:noFill/>
          <a:ln w="25400" algn="ctr">
            <a:solidFill>
              <a:srgbClr val="0066FF"/>
            </a:solidFill>
            <a:bevel/>
            <a:headEnd/>
            <a:tailEnd type="arrow" w="med" len="med"/>
          </a:ln>
        </p:spPr>
      </p:cxnSp>
      <p:cxnSp>
        <p:nvCxnSpPr>
          <p:cNvPr id="14343" name="Straight Arrow Connector 7"/>
          <p:cNvCxnSpPr>
            <a:cxnSpLocks noChangeShapeType="1"/>
          </p:cNvCxnSpPr>
          <p:nvPr/>
        </p:nvCxnSpPr>
        <p:spPr bwMode="auto">
          <a:xfrm rot="5400000">
            <a:off x="6667500" y="2400300"/>
            <a:ext cx="228600" cy="152400"/>
          </a:xfrm>
          <a:prstGeom prst="straightConnector1">
            <a:avLst/>
          </a:prstGeom>
          <a:noFill/>
          <a:ln w="25400" algn="ctr">
            <a:solidFill>
              <a:srgbClr val="0066FF"/>
            </a:solidFill>
            <a:bevel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11/10- ELECTRODE PLACEMENT</a:t>
            </a:r>
            <a:b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UNDER CAT  SCAN GUIDANCE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IRE probe placement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447800"/>
            <a:ext cx="3962400" cy="3962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447800"/>
            <a:ext cx="3886200" cy="396398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IMMEDIATE POST CT SCAN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Unaffected vessels and air surrounding the treatment zone</a:t>
            </a:r>
          </a:p>
          <a:p>
            <a:pPr eaLnBrk="1" hangingPunct="1"/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219200"/>
            <a:ext cx="3810000" cy="3810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219200"/>
            <a:ext cx="3810000" cy="3810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cxnSp>
        <p:nvCxnSpPr>
          <p:cNvPr id="16390" name="Straight Arrow Connector 7"/>
          <p:cNvCxnSpPr>
            <a:cxnSpLocks noChangeShapeType="1"/>
          </p:cNvCxnSpPr>
          <p:nvPr/>
        </p:nvCxnSpPr>
        <p:spPr bwMode="auto">
          <a:xfrm flipV="1">
            <a:off x="2209800" y="3048000"/>
            <a:ext cx="228600" cy="152400"/>
          </a:xfrm>
          <a:prstGeom prst="straightConnector1">
            <a:avLst/>
          </a:prstGeom>
          <a:noFill/>
          <a:ln w="25400" algn="ctr">
            <a:solidFill>
              <a:srgbClr val="0066FF"/>
            </a:solidFill>
            <a:bevel/>
            <a:headEnd/>
            <a:tailEnd type="arrow" w="med" len="med"/>
          </a:ln>
        </p:spPr>
      </p:cxnSp>
      <p:cxnSp>
        <p:nvCxnSpPr>
          <p:cNvPr id="16391" name="Straight Arrow Connector 7"/>
          <p:cNvCxnSpPr>
            <a:cxnSpLocks noChangeShapeType="1"/>
          </p:cNvCxnSpPr>
          <p:nvPr/>
        </p:nvCxnSpPr>
        <p:spPr bwMode="auto">
          <a:xfrm rot="16200000" flipV="1">
            <a:off x="6591300" y="3009900"/>
            <a:ext cx="228600" cy="152400"/>
          </a:xfrm>
          <a:prstGeom prst="straightConnector1">
            <a:avLst/>
          </a:prstGeom>
          <a:noFill/>
          <a:ln w="25400" algn="ctr">
            <a:solidFill>
              <a:srgbClr val="0066FF"/>
            </a:solidFill>
            <a:bevel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 UP CT 3/11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82296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Vessel encasement</a:t>
            </a:r>
          </a:p>
          <a:p>
            <a:pPr eaLnBrk="1" hangingPunct="1"/>
            <a:endParaRPr lang="en-US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219200"/>
            <a:ext cx="4038600" cy="4191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219200"/>
            <a:ext cx="4041775" cy="4191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cxnSp>
        <p:nvCxnSpPr>
          <p:cNvPr id="17414" name="Straight Arrow Connector 7"/>
          <p:cNvCxnSpPr>
            <a:cxnSpLocks noChangeShapeType="1"/>
          </p:cNvCxnSpPr>
          <p:nvPr/>
        </p:nvCxnSpPr>
        <p:spPr bwMode="auto">
          <a:xfrm flipV="1">
            <a:off x="2362200" y="3276600"/>
            <a:ext cx="228600" cy="152400"/>
          </a:xfrm>
          <a:prstGeom prst="straightConnector1">
            <a:avLst/>
          </a:prstGeom>
          <a:noFill/>
          <a:ln w="25400" algn="ctr">
            <a:solidFill>
              <a:srgbClr val="0066FF"/>
            </a:solidFill>
            <a:bevel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SURGERY 4/11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Tumor involved body &amp; neck</a:t>
            </a: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Distal Pancreatectomy &amp; Splenectomy</a:t>
            </a: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Proximal pancreatic margin frozen sample-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</p:txBody>
      </p:sp>
      <p:pic>
        <p:nvPicPr>
          <p:cNvPr id="19459" name="Picture 2" descr="DU_ipmn_and_fibrosi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143000"/>
            <a:ext cx="3048000" cy="37528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9460" name="Picture 3" descr="DU_residual_tumor_and_fibrosi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8713" y="1143000"/>
            <a:ext cx="3062287" cy="37338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219200" y="495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Extensive fibrosis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800600" y="4953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Residual Intraductal Mucinous Ca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 UP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Follow up days: 421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CT :1/24/2012: No enhancing mass- No evidence of Disease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Disease status: Stable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CA-19-9:  Decreasing trend from 24.2 to 15.8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PANCREATIC CANCER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8768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ü"/>
              <a:defRPr/>
            </a:pPr>
            <a:endParaRPr lang="en-US" sz="24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5-year survival rate of 6%</a:t>
            </a:r>
          </a:p>
          <a:p>
            <a:pPr eaLnBrk="1" hangingPunct="1"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Case-fatality rate among the highest of any malignancy</a:t>
            </a:r>
          </a:p>
          <a:p>
            <a:pPr eaLnBrk="1" hangingPunct="1"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Surgical resection offers the best chance for cure, but only   10%-20% of patients will qualify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200">
                <a:ea typeface="Times New Roman" pitchFamily="18" charset="0"/>
                <a:cs typeface="Arial" charset="0"/>
              </a:rPr>
              <a:t>American Cancer Society. Cancer Facts &amp; Figures 2011. Atlanta: American Cancer Society 2011.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200">
                <a:ea typeface="Times New Roman" pitchFamily="18" charset="0"/>
                <a:cs typeface="Arial" charset="0"/>
              </a:rPr>
              <a:t>American Cancer Society. Cancer Facts &amp; Figures 2011. Atlanta: American Cancer Society 2011.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200">
                <a:ea typeface="Times New Roman" pitchFamily="18" charset="0"/>
                <a:cs typeface="Arial" charset="0"/>
              </a:rPr>
              <a:t>American Cancer Society. Cancer Facts &amp; Figures 2011. Atlanta: American Cancer Society 2011.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200">
                <a:ea typeface="Times New Roman" pitchFamily="18" charset="0"/>
                <a:cs typeface="Arial" charset="0"/>
              </a:rPr>
              <a:t>American Cancer Society. Cancer Facts &amp; Figures 2011. Atlanta: American Cancer Society 2011.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200">
                <a:ea typeface="Times New Roman" pitchFamily="18" charset="0"/>
                <a:cs typeface="Arial" charset="0"/>
              </a:rPr>
              <a:t>American Cancer Society. Cancer Facts &amp; Figures 2011. Atlanta: American Cancer Society 2011.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we know &amp; Where we go from here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Can be done safely with imaging guidance. 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Early results in a small number of patients is promising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Trial to validate these results</a:t>
            </a: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LOCALLY ADVANCED PANCREATIC CANCER (LAPC)?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Pancreatic cancer that has not spread to distant organs       (Non-metastatic disease) but is inoperable due to encasement of major blood vessels.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 TREATMENT OPTIONS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 eaLnBrk="1" hangingPunct="1">
              <a:defRPr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Chemotherapy</a:t>
            </a:r>
          </a:p>
          <a:p>
            <a:pPr eaLnBrk="1" hangingPunct="1">
              <a:defRPr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Radiation therapy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IRREVERSIBLE ELECTROPORATION (IRE)?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 focal ablation therapy that uses high voltage low energy 	DC electrical pulses to permanently open pores in the cell 	membranes of soft tissue, which causes cells to die.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 cstate="email"/>
          <a:srcRect r="3336" b="2899"/>
          <a:stretch>
            <a:fillRect/>
          </a:stretch>
        </p:blipFill>
        <p:spPr bwMode="auto">
          <a:xfrm>
            <a:off x="3257550" y="32766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MARKTING\_Product Photos\Oncology\LoRes\Nanoknife_IRE\_CZA1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1162050"/>
            <a:ext cx="28956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648200" cy="5334000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a 510(k) clearance from the FDA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tissue  ablation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in organs is considered     off-label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0" y="3810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NANOKNIFE GENERATOR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THERMAL ABLATION OPTIONS</a:t>
            </a:r>
            <a:endParaRPr lang="en-US" dirty="0">
              <a:solidFill>
                <a:schemeClr val="accent3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RADIO FREQUENCY ABLATION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MICROWAVE ABLATION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PURPOSE OF THE STUDY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Safety of IRE in treating Pancreatic Cancer without open surgery with imaging guidance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Resection rate in LAPC after using 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 CRITERIA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who  failed previous chemotherapy and radiation treatment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unresectable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pancreatic tumors</a:t>
            </a:r>
          </a:p>
          <a:p>
            <a:pPr>
              <a:buFontTx/>
              <a:buNone/>
              <a:defRPr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with minimal and stable metastatic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618</Words>
  <Application>Microsoft Office PowerPoint</Application>
  <PresentationFormat>On-screen Show (4:3)</PresentationFormat>
  <Paragraphs>124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Default Design</vt:lpstr>
      <vt:lpstr>DOWNSTAGING LOCALLY ADVANCED PANCREATIC ADENOCARCINOMA (LAPC) WITH VASCULAR ENCASEMENT USING PERCUTANEOUS IRREVERSIBLE ELECTROPORATION (IRE)</vt:lpstr>
      <vt:lpstr>PANCREATIC CANCER</vt:lpstr>
      <vt:lpstr>WHAT IS LOCALLY ADVANCED PANCREATIC CANCER (LAPC)?</vt:lpstr>
      <vt:lpstr>CURRENT TREATMENT OPTIONS</vt:lpstr>
      <vt:lpstr>WHAT IS IRREVERSIBLE ELECTROPORATION (IRE)?</vt:lpstr>
      <vt:lpstr>Slide 6</vt:lpstr>
      <vt:lpstr>THERMAL ABLATION OPTIONS</vt:lpstr>
      <vt:lpstr>PURPOSE OF THE STUDY</vt:lpstr>
      <vt:lpstr>TREATMENT CRITERIA</vt:lpstr>
      <vt:lpstr>RECENT ANALYSIS</vt:lpstr>
      <vt:lpstr>WHY THIS MATTERS TO PATIENTS?</vt:lpstr>
      <vt:lpstr>PANCREAS IRE  CASE</vt:lpstr>
      <vt:lpstr>PRE IRE CT </vt:lpstr>
      <vt:lpstr>11/10- ELECTRODE PLACEMENT  UNDER CAT  SCAN GUIDANCE</vt:lpstr>
      <vt:lpstr>IMMEDIATE POST CT SCAN</vt:lpstr>
      <vt:lpstr>FOLLOW UP CT 3/11</vt:lpstr>
      <vt:lpstr>SURGERY 4/11</vt:lpstr>
      <vt:lpstr>PATHOLOGY </vt:lpstr>
      <vt:lpstr>FOLLOW UP</vt:lpstr>
      <vt:lpstr>What we know &amp; Where we go from here</vt:lpstr>
      <vt:lpstr>Thank You</vt:lpstr>
    </vt:vector>
  </TitlesOfParts>
  <Company>INTRAD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user</cp:lastModifiedBy>
  <cp:revision>197</cp:revision>
  <dcterms:created xsi:type="dcterms:W3CDTF">2006-03-23T23:21:09Z</dcterms:created>
  <dcterms:modified xsi:type="dcterms:W3CDTF">2012-03-26T21:43:57Z</dcterms:modified>
</cp:coreProperties>
</file>