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23"/>
  </p:notesMasterIdLst>
  <p:sldIdLst>
    <p:sldId id="309" r:id="rId2"/>
    <p:sldId id="314" r:id="rId3"/>
    <p:sldId id="315" r:id="rId4"/>
    <p:sldId id="316" r:id="rId5"/>
    <p:sldId id="317" r:id="rId6"/>
    <p:sldId id="318" r:id="rId7"/>
    <p:sldId id="319" r:id="rId8"/>
    <p:sldId id="337" r:id="rId9"/>
    <p:sldId id="320" r:id="rId10"/>
    <p:sldId id="321" r:id="rId11"/>
    <p:sldId id="323" r:id="rId12"/>
    <p:sldId id="324" r:id="rId13"/>
    <p:sldId id="327" r:id="rId14"/>
    <p:sldId id="329" r:id="rId15"/>
    <p:sldId id="330" r:id="rId16"/>
    <p:sldId id="331" r:id="rId17"/>
    <p:sldId id="332" r:id="rId18"/>
    <p:sldId id="325" r:id="rId19"/>
    <p:sldId id="333" r:id="rId20"/>
    <p:sldId id="335" r:id="rId21"/>
    <p:sldId id="326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40501"/>
    <a:srgbClr val="0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24"/>
    </p:cViewPr>
  </p:sorterViewPr>
  <p:notesViewPr>
    <p:cSldViewPr snapToGrid="0" snapToObjects="1">
      <p:cViewPr varScale="1">
        <p:scale>
          <a:sx n="68" d="100"/>
          <a:sy n="68" d="100"/>
        </p:scale>
        <p:origin x="-2696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0456365092073675E-2"/>
          <c:y val="0.1296978930359102"/>
          <c:w val="0.92954363490792624"/>
          <c:h val="0.8703021069640898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25310">
              <a:noFill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spPr>
              <a:solidFill>
                <a:srgbClr val="FF0000"/>
              </a:solidFill>
              <a:ln w="2531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1"/>
            <c:spPr>
              <a:solidFill>
                <a:schemeClr val="accent3"/>
              </a:solidFill>
              <a:ln w="2531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2"/>
            <c:spPr>
              <a:gradFill rotWithShape="0">
                <a:gsLst>
                  <a:gs pos="0">
                    <a:srgbClr val="DCFFA0"/>
                  </a:gs>
                  <a:gs pos="100000">
                    <a:srgbClr val="A0CA4A"/>
                  </a:gs>
                </a:gsLst>
                <a:lin ang="5400000"/>
              </a:gradFill>
              <a:ln w="2531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3"/>
            <c:spPr>
              <a:gradFill rotWithShape="0">
                <a:gsLst>
                  <a:gs pos="0">
                    <a:srgbClr val="C8B0ED"/>
                  </a:gs>
                  <a:gs pos="100000">
                    <a:srgbClr val="7F5BAB"/>
                  </a:gs>
                </a:gsLst>
                <a:lin ang="5400000"/>
              </a:gradFill>
              <a:ln w="25310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996" b="1" dirty="0">
                        <a:solidFill>
                          <a:schemeClr val="tx2"/>
                        </a:solidFill>
                      </a:rPr>
                      <a:t>98%</a:t>
                    </a:r>
                  </a:p>
                </c:rich>
              </c:tx>
              <c:spPr>
                <a:noFill/>
                <a:ln w="25310">
                  <a:noFill/>
                </a:ln>
              </c:spPr>
              <c:dLblPos val="inEnd"/>
            </c:dLbl>
            <c:delete val="1"/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120</c:v>
                </c:pt>
                <c:pt idx="1">
                  <c:v>2</c:v>
                </c:pt>
              </c:numCache>
            </c:numRef>
          </c:val>
        </c:ser>
      </c:pie3DChart>
      <c:spPr>
        <a:noFill/>
        <a:ln w="25359">
          <a:noFill/>
        </a:ln>
      </c:spPr>
    </c:plotArea>
    <c:plotVisOnly val="1"/>
    <c:dispBlanksAs val="zero"/>
  </c:chart>
  <c:spPr>
    <a:noFill/>
    <a:ln w="3164">
      <a:solidFill>
        <a:schemeClr val="tx2"/>
      </a:solidFill>
      <a:prstDash val="solid"/>
    </a:ln>
  </c:spPr>
  <c:txPr>
    <a:bodyPr/>
    <a:lstStyle/>
    <a:p>
      <a:pPr>
        <a:defRPr sz="1772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  <a:ln w="25310">
              <a:noFill/>
            </a:ln>
          </c:spPr>
          <c:dPt>
            <c:idx val="1"/>
            <c:spPr>
              <a:solidFill>
                <a:schemeClr val="accent3"/>
              </a:solidFill>
              <a:ln w="25310">
                <a:noFill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996" b="1" dirty="0">
                        <a:latin typeface="Calibri" pitchFamily="34" charset="0"/>
                        <a:cs typeface="Calibri" pitchFamily="34" charset="0"/>
                      </a:rPr>
                      <a:t>97%</a:t>
                    </a:r>
                  </a:p>
                </c:rich>
              </c:tx>
              <c:spPr>
                <a:noFill/>
                <a:ln w="25310">
                  <a:noFill/>
                </a:ln>
              </c:spPr>
              <c:dLblPos val="inEnd"/>
            </c:dLbl>
            <c:delete val="1"/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118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</c:pie3DChart>
      <c:spPr>
        <a:noFill/>
        <a:ln w="25359">
          <a:noFill/>
        </a:ln>
      </c:spPr>
    </c:plotArea>
    <c:plotVisOnly val="1"/>
    <c:dispBlanksAs val="zero"/>
  </c:chart>
  <c:spPr>
    <a:noFill/>
    <a:ln w="3164">
      <a:solidFill>
        <a:schemeClr val="tx2"/>
      </a:solidFill>
      <a:prstDash val="solid"/>
    </a:ln>
  </c:spPr>
  <c:txPr>
    <a:bodyPr/>
    <a:lstStyle/>
    <a:p>
      <a:pPr>
        <a:defRPr sz="1772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view3D>
      <c:depthPercent val="100"/>
      <c:rAngAx val="1"/>
    </c:view3D>
    <c:floor>
      <c:spPr>
        <a:noFill/>
        <a:ln w="3175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Significant Improvement</c:v>
                </c:pt>
              </c:strCache>
            </c:strRef>
          </c:tx>
          <c:spPr>
            <a:solidFill>
              <a:srgbClr val="FF0000"/>
            </a:solidFill>
            <a:ln w="25360">
              <a:noFill/>
            </a:ln>
            <a:effectLst>
              <a:outerShdw dist="35921" dir="2700000" algn="br">
                <a:srgbClr val="000000"/>
              </a:outerShdw>
            </a:effectLst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93</a:t>
                    </a:r>
                    <a:endParaRPr lang="en-US"/>
                  </a:p>
                </c:rich>
              </c:tx>
            </c:dLbl>
            <c:spPr>
              <a:noFill/>
              <a:ln w="25360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Unchanged</c:v>
                </c:pt>
              </c:strCache>
            </c:strRef>
          </c:tx>
          <c:spPr>
            <a:solidFill>
              <a:srgbClr val="4F81BD"/>
            </a:solidFill>
            <a:ln w="25360">
              <a:noFill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5360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cat>
          <c:val>
            <c:numRef>
              <c:f>Sheet1!$B$3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Worse</c:v>
                </c:pt>
              </c:strCache>
            </c:strRef>
          </c:tx>
          <c:spPr>
            <a:solidFill>
              <a:srgbClr val="FFFFFF"/>
            </a:solidFill>
            <a:ln w="25360">
              <a:noFill/>
            </a:ln>
            <a:effectLst>
              <a:outerShdw dist="35921" dir="2700000" algn="br">
                <a:srgbClr val="000000"/>
              </a:outerShdw>
            </a:effectLst>
          </c:spPr>
          <c:dLbls>
            <c:spPr>
              <a:noFill/>
              <a:ln w="25360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cat>
          <c:val>
            <c:numRef>
              <c:f>Sheet1!$B$4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gapWidth val="75"/>
        <c:shape val="box"/>
        <c:axId val="44280448"/>
        <c:axId val="77226368"/>
        <c:axId val="0"/>
      </c:bar3DChart>
      <c:catAx>
        <c:axId val="44280448"/>
        <c:scaling>
          <c:orientation val="minMax"/>
        </c:scaling>
        <c:delete val="1"/>
        <c:axPos val="b"/>
        <c:tickLblPos val="none"/>
        <c:crossAx val="77226368"/>
        <c:crosses val="autoZero"/>
        <c:auto val="1"/>
        <c:lblAlgn val="ctr"/>
        <c:lblOffset val="100"/>
      </c:catAx>
      <c:valAx>
        <c:axId val="77226368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3170">
            <a:solidFill>
              <a:srgbClr val="808080"/>
            </a:solidFill>
            <a:prstDash val="solid"/>
          </a:ln>
        </c:spPr>
        <c:crossAx val="44280448"/>
        <c:crosses val="autoZero"/>
        <c:crossBetween val="between"/>
      </c:valAx>
      <c:spPr>
        <a:noFill/>
        <a:ln w="25388">
          <a:noFill/>
        </a:ln>
      </c:spPr>
    </c:plotArea>
    <c:legend>
      <c:legendPos val="r"/>
      <c:layout>
        <c:manualLayout>
          <c:xMode val="edge"/>
          <c:yMode val="edge"/>
          <c:wMode val="edge"/>
          <c:hMode val="edge"/>
          <c:x val="0.41318985885983345"/>
          <c:y val="0.24677454068241472"/>
          <c:w val="0.99387067939717955"/>
          <c:h val="0.58322283464566926"/>
        </c:manualLayout>
      </c:layout>
      <c:spPr>
        <a:noFill/>
        <a:ln w="25360">
          <a:noFill/>
        </a:ln>
      </c:spPr>
      <c:txPr>
        <a:bodyPr/>
        <a:lstStyle/>
        <a:p>
          <a:pPr>
            <a:defRPr sz="1653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noFill/>
    <a:ln w="25360">
      <a:solidFill>
        <a:srgbClr val="003300"/>
      </a:solidFill>
      <a:prstDash val="solid"/>
    </a:ln>
  </c:spPr>
  <c:txPr>
    <a:bodyPr/>
    <a:lstStyle/>
    <a:p>
      <a:pPr>
        <a:defRPr sz="179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799"/>
            </a:pPr>
            <a:r>
              <a:rPr lang="en-US" sz="1799" dirty="0">
                <a:solidFill>
                  <a:schemeClr val="tx1"/>
                </a:solidFill>
              </a:rPr>
              <a:t>Patent </a:t>
            </a:r>
            <a:r>
              <a:rPr lang="en-US" sz="1799" dirty="0" smtClean="0">
                <a:solidFill>
                  <a:schemeClr val="tx1"/>
                </a:solidFill>
              </a:rPr>
              <a:t>Limbs (%)</a:t>
            </a:r>
            <a:endParaRPr lang="en-US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722662870802478"/>
          <c:y val="0"/>
        </c:manualLayout>
      </c:layout>
      <c:spPr>
        <a:noFill/>
        <a:ln w="25370">
          <a:noFill/>
        </a:ln>
      </c:spPr>
    </c:title>
    <c:plotArea>
      <c:layout>
        <c:manualLayout>
          <c:layoutTarget val="inner"/>
          <c:xMode val="edge"/>
          <c:yMode val="edge"/>
          <c:x val="3.405572755417962E-2"/>
          <c:y val="0.27091633466135501"/>
          <c:w val="0.90712074303405599"/>
          <c:h val="0.6175298804780884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Patent Limbs</c:v>
                </c:pt>
              </c:strCache>
            </c:strRef>
          </c:tx>
          <c:spPr>
            <a:solidFill>
              <a:srgbClr val="0070C0"/>
            </a:solidFill>
            <a:ln w="25370">
              <a:noFill/>
            </a:ln>
            <a:effectLst>
              <a:outerShdw dist="35921" dir="2700000" algn="br">
                <a:srgbClr val="000000"/>
              </a:outerShdw>
            </a:effectLst>
          </c:spPr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>
                        <a:solidFill>
                          <a:schemeClr val="tx2"/>
                        </a:solidFill>
                      </a:rPr>
                      <a:t>95</a:t>
                    </a:r>
                  </a:p>
                </c:rich>
              </c:tx>
              <c:spPr>
                <a:noFill/>
                <a:ln w="25370">
                  <a:noFill/>
                </a:ln>
              </c:spPr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92</a:t>
                    </a:r>
                  </a:p>
                </c:rich>
              </c:tx>
              <c:spPr>
                <a:noFill/>
                <a:ln w="25370">
                  <a:noFill/>
                </a:ln>
              </c:spPr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88</a:t>
                    </a:r>
                  </a:p>
                </c:rich>
              </c:tx>
              <c:spPr>
                <a:noFill/>
                <a:ln w="25370">
                  <a:noFill/>
                </a:ln>
              </c:spPr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79</a:t>
                    </a:r>
                  </a:p>
                </c:rich>
              </c:tx>
              <c:spPr>
                <a:noFill/>
                <a:ln w="25370">
                  <a:noFill/>
                </a:ln>
              </c:spPr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58</a:t>
                    </a:r>
                  </a:p>
                </c:rich>
              </c:tx>
              <c:spPr>
                <a:noFill/>
                <a:ln w="25370">
                  <a:noFill/>
                </a:ln>
              </c:spPr>
            </c:dLbl>
            <c:spPr>
              <a:noFill/>
              <a:ln w="25370">
                <a:noFill/>
              </a:ln>
            </c:sp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12</c:v>
                </c:pt>
                <c:pt idx="4">
                  <c:v>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</c:v>
                </c:pt>
                <c:pt idx="1">
                  <c:v>92</c:v>
                </c:pt>
                <c:pt idx="2">
                  <c:v>88</c:v>
                </c:pt>
                <c:pt idx="3">
                  <c:v>79</c:v>
                </c:pt>
                <c:pt idx="4">
                  <c:v>58</c:v>
                </c:pt>
              </c:numCache>
            </c:numRef>
          </c:val>
        </c:ser>
        <c:gapWidth val="100"/>
        <c:axId val="49042944"/>
        <c:axId val="49044480"/>
      </c:barChart>
      <c:catAx>
        <c:axId val="4904294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2">
            <a:solidFill>
              <a:srgbClr val="808080"/>
            </a:solidFill>
            <a:prstDash val="solid"/>
          </a:ln>
        </c:spPr>
        <c:txPr>
          <a:bodyPr wrap="square"/>
          <a:lstStyle/>
          <a:p>
            <a:pPr>
              <a:spcAft>
                <a:spcPts val="1200"/>
              </a:spcAft>
              <a:defRPr/>
            </a:pPr>
            <a:endParaRPr lang="en-US"/>
          </a:p>
        </c:txPr>
        <c:crossAx val="49044480"/>
        <c:crosses val="autoZero"/>
        <c:auto val="1"/>
        <c:lblAlgn val="ctr"/>
        <c:lblOffset val="100"/>
      </c:catAx>
      <c:valAx>
        <c:axId val="49044480"/>
        <c:scaling>
          <c:orientation val="minMax"/>
        </c:scaling>
        <c:axPos val="l"/>
        <c:numFmt formatCode="General" sourceLinked="1"/>
        <c:tickLblPos val="nextTo"/>
        <c:spPr>
          <a:ln w="3172">
            <a:solidFill>
              <a:srgbClr val="808080"/>
            </a:solidFill>
            <a:prstDash val="solid"/>
          </a:ln>
        </c:spPr>
        <c:crossAx val="49042944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</c:chart>
  <c:spPr>
    <a:noFill/>
    <a:ln w="25370">
      <a:solidFill>
        <a:srgbClr val="003300"/>
      </a:solidFill>
      <a:prstDash val="solid"/>
    </a:ln>
  </c:spPr>
  <c:txPr>
    <a:bodyPr/>
    <a:lstStyle/>
    <a:p>
      <a:pPr>
        <a:defRPr sz="18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1" charset="0"/>
              </a:defRPr>
            </a:lvl1pPr>
          </a:lstStyle>
          <a:p>
            <a:pPr>
              <a:defRPr/>
            </a:pPr>
            <a:fld id="{8F3090D1-54B7-4C91-AAE6-D6847D9436DE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1" charset="0"/>
              </a:defRPr>
            </a:lvl1pPr>
          </a:lstStyle>
          <a:p>
            <a:pPr>
              <a:defRPr/>
            </a:pPr>
            <a:fld id="{D795B820-BD5C-4DF3-BAC3-62D59EB3AE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1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56C810-6F61-4D7B-BDD2-D346224957F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1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D1009D-262D-4961-B9EB-48680C1645B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7F0253-5A51-494B-AE72-D869C5E70127}" type="slidenum">
              <a:rPr lang="en-US" smtClean="0">
                <a:latin typeface="Times New Roman" pitchFamily="1" charset="0"/>
              </a:rPr>
              <a:pPr/>
              <a:t>14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789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Times New Roman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FA91FD-1A0B-458E-92B4-E2A56A1C418A}" type="slidenum">
              <a:rPr lang="en-US" smtClean="0">
                <a:latin typeface="Times New Roman" pitchFamily="1" charset="0"/>
              </a:rPr>
              <a:pPr/>
              <a:t>15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891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Times New Roman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1" charset="-128"/>
              </a:rPr>
              <a:t>Imagine a day when these sequelae of DVT no longer exist.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95DB50-5E04-484D-89FE-49842824572C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360B39E-2242-4126-BA62-973983FFE838}" type="datetime1">
              <a:rPr lang="en-US"/>
              <a:pPr>
                <a:defRPr/>
              </a:pPr>
              <a:t>3/26/2012</a:t>
            </a:fld>
            <a:endParaRPr lang="en-US" sz="200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216E926-8458-412C-BB0C-719B6E71F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1247-A86D-4620-86B7-C62D6A451582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D98E4BA-443F-4E26-9DEA-B7D53D757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8933D-2B2A-4CD1-A7F8-53B06B931331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434C72C-50D3-4444-9229-10B276471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24440"/>
            <a:ext cx="7315200" cy="11540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47233"/>
            <a:ext cx="7315200" cy="35395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D08CA-C5B5-48AC-A594-AAF9A8EAB4CC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D4270B9-A972-4D86-B85B-C6626DE2DA9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A970-D8AD-4340-9706-18226C7180DA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924047-9386-45C2-B989-1805C32A4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551912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37FA4-7A54-49FF-A99C-7CE7BF54775D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BDD48-E957-4D5C-9ADA-4A337C41A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551912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A4453-F529-43BB-A8E5-CA04BDEA0C5B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D8B5F-DA7F-4E96-AB95-168E3505C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39D33-8DD7-4856-B97F-67EC2C28F25E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829729C-C9F4-45DE-B8FF-D67B94448E6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1D39B-3C0D-40C1-83FA-ABAFCD9D9787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CAC9357-5B03-4F22-BC4B-F4D99439E3BB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ED896-12AD-4711-824C-ED2E5D0233AC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FA5FB2F-F6A6-4FAB-8E46-F81EF9D1A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134C-BAF1-45BA-85B2-5351801F638A}" type="datetime1">
              <a:rPr lang="en-US"/>
              <a:pPr>
                <a:defRPr/>
              </a:pPr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47EBB-CBBC-41A2-903D-EFC1647E528B}" type="slidenum">
              <a:rPr lang="en-US"/>
              <a:pPr>
                <a:defRPr/>
              </a:pPr>
              <a:t>‹#›</a:t>
            </a:fld>
            <a:endParaRPr lang="en-US" sz="2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544638"/>
            <a:ext cx="7315200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770188"/>
            <a:ext cx="7315200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100" y="549275"/>
            <a:ext cx="1189038" cy="2968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8CC3A7-16D4-4367-9822-0932BEA56690}" type="datetime1">
              <a:rPr lang="en-US"/>
              <a:pPr>
                <a:defRPr/>
              </a:pPr>
              <a:t>3/26/2012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549275"/>
            <a:ext cx="939800" cy="3016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94D2BDBE-1A69-4973-9DC8-C69AB3AD3D8D}" type="slidenum">
              <a:rPr lang="en-US"/>
              <a:pPr>
                <a:defRPr/>
              </a:pPr>
              <a:t>‹#›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663"/>
            <a:ext cx="2246312" cy="301625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r">
              <a:defRPr sz="1400">
                <a:solidFill>
                  <a:schemeClr val="tx2"/>
                </a:solidFill>
                <a:latin typeface="Arial" pitchFamily="1" charset="0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544715"/>
            <a:ext cx="91440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email"/>
          <a:stretch>
            <a:fillRect/>
          </a:stretch>
        </p:blipFill>
        <p:spPr>
          <a:xfrm>
            <a:off x="6573699" y="6344812"/>
            <a:ext cx="2535509" cy="478398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 kern="1200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 kern="12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501650" indent="-182563" algn="l" rtl="0" eaLnBrk="0" fontAlgn="base" hangingPunct="0">
        <a:spcBef>
          <a:spcPct val="20000"/>
        </a:spcBef>
        <a:spcAft>
          <a:spcPct val="0"/>
        </a:spcAft>
        <a:buClr>
          <a:srgbClr val="FFE0A3"/>
        </a:buClr>
        <a:buFont typeface="Lucida Grande" pitchFamily="1" charset="0"/>
        <a:buChar char="-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6858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16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9144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1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11430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1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agarcia@christianacare.or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00050" y="0"/>
            <a:ext cx="8159750" cy="2713038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Aggressive Management of Chronic Deep Venous Thrombosis:</a:t>
            </a:r>
            <a:br>
              <a:rPr lang="en-US" sz="3600" smtClean="0"/>
            </a:br>
            <a:r>
              <a:rPr lang="en-US" sz="3200" smtClean="0"/>
              <a:t> </a:t>
            </a:r>
            <a:br>
              <a:rPr lang="en-US" sz="3200" smtClean="0"/>
            </a:br>
            <a:r>
              <a:rPr lang="en-US" sz="3200" smtClean="0"/>
              <a:t>Technical and Clinical Outcomes</a:t>
            </a:r>
            <a:r>
              <a:rPr lang="en-US" sz="2200" smtClean="0"/>
              <a:t/>
            </a:r>
            <a:br>
              <a:rPr lang="en-US" sz="2200" smtClean="0"/>
            </a:br>
            <a:endParaRPr lang="en-US" sz="2200" smtClean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914400" y="2552700"/>
            <a:ext cx="7315200" cy="3057525"/>
          </a:xfrm>
        </p:spPr>
        <p:txBody>
          <a:bodyPr/>
          <a:lstStyle/>
          <a:p>
            <a:pPr algn="ctr" eaLnBrk="1" hangingPunct="1">
              <a:spcAft>
                <a:spcPts val="4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b="1" smtClean="0">
                <a:solidFill>
                  <a:schemeClr val="accent2"/>
                </a:solidFill>
              </a:rPr>
              <a:t>Mark J. Garcia  M.D. FSIR</a:t>
            </a:r>
          </a:p>
          <a:p>
            <a:pPr algn="ctr" eaLnBrk="1" hangingPunct="1">
              <a:spcAft>
                <a:spcPts val="4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smtClean="0">
                <a:solidFill>
                  <a:schemeClr val="accent2"/>
                </a:solidFill>
              </a:rPr>
              <a:t>C Grilli, M McGarry, M Ali, D Agriantonus, S Goodman, J Lee, C Wrigley, D Thompson, D Leung, G Kimbiris, M Horvath  </a:t>
            </a:r>
          </a:p>
          <a:p>
            <a:pPr algn="ctr" eaLnBrk="1" hangingPunct="1">
              <a:spcAft>
                <a:spcPts val="4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000" b="1" smtClean="0">
              <a:solidFill>
                <a:schemeClr val="bg1"/>
              </a:solidFill>
            </a:endParaRPr>
          </a:p>
          <a:p>
            <a:pPr algn="ctr" eaLnBrk="1" hangingPunct="1">
              <a:spcAft>
                <a:spcPts val="4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smtClean="0"/>
              <a:t>  Vascular &amp; Interventional Radiology</a:t>
            </a:r>
          </a:p>
          <a:p>
            <a:pPr algn="ctr" eaLnBrk="1" hangingPunct="1">
              <a:spcAft>
                <a:spcPts val="4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smtClean="0"/>
              <a:t>Christiana Care Health Services</a:t>
            </a:r>
          </a:p>
          <a:p>
            <a:pPr algn="ctr" eaLnBrk="1" hangingPunct="1">
              <a:spcAft>
                <a:spcPts val="4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smtClean="0"/>
              <a:t>Newark, 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573699" y="6344812"/>
            <a:ext cx="2535509" cy="478398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Results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587375"/>
          </a:xfrm>
        </p:spPr>
        <p:txBody>
          <a:bodyPr/>
          <a:lstStyle/>
          <a:p>
            <a:pPr algn="ctr" eaLnBrk="1" hangingPunct="1">
              <a:buFont typeface="Wingdings" pitchFamily="1" charset="2"/>
              <a:buNone/>
            </a:pPr>
            <a:r>
              <a:rPr lang="en-US" b="1" smtClean="0"/>
              <a:t>Clinical success defined as: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719138" y="3141663"/>
            <a:ext cx="80724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chemeClr val="tx1"/>
              </a:buClr>
              <a:buFont typeface="Arial" charset="0"/>
              <a:buAutoNum type="arabicPeriod"/>
            </a:pPr>
            <a:r>
              <a:rPr lang="en-US" sz="2000">
                <a:solidFill>
                  <a:srgbClr val="FFCC66"/>
                </a:solidFill>
              </a:rPr>
              <a:t>Symptomatic improvement</a:t>
            </a:r>
          </a:p>
          <a:p>
            <a:pPr marL="457200" indent="-457200">
              <a:buClr>
                <a:schemeClr val="tx1"/>
              </a:buClr>
              <a:buFont typeface="Arial" charset="0"/>
              <a:buAutoNum type="arabicPeriod"/>
            </a:pPr>
            <a:endParaRPr lang="en-US" sz="2000">
              <a:solidFill>
                <a:srgbClr val="FFCC66"/>
              </a:solidFill>
            </a:endParaRPr>
          </a:p>
          <a:p>
            <a:pPr marL="457200" indent="-457200">
              <a:buClr>
                <a:schemeClr val="tx1"/>
              </a:buClr>
              <a:buFont typeface="Arial" charset="0"/>
              <a:buAutoNum type="arabicPeriod"/>
            </a:pPr>
            <a:r>
              <a:rPr lang="en-US" sz="2000">
                <a:solidFill>
                  <a:srgbClr val="FFCC66"/>
                </a:solidFill>
              </a:rPr>
              <a:t>US Patency (persistent flow)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Results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1952625"/>
            <a:ext cx="7315200" cy="587375"/>
          </a:xfrm>
        </p:spPr>
        <p:txBody>
          <a:bodyPr/>
          <a:lstStyle/>
          <a:p>
            <a:pPr algn="ctr" eaLnBrk="1" hangingPunct="1">
              <a:buFont typeface="Wingdings" pitchFamily="1" charset="2"/>
              <a:buNone/>
            </a:pPr>
            <a:r>
              <a:rPr lang="en-US" b="1" smtClean="0"/>
              <a:t>Symptomatic Improvement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588" y="2735263"/>
            <a:ext cx="4841875" cy="2738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r>
              <a:rPr lang="en-US" sz="2400" dirty="0">
                <a:latin typeface="Arial" pitchFamily="1" charset="0"/>
                <a:cs typeface="ＭＳ Ｐゴシック" pitchFamily="1" charset="-128"/>
              </a:rPr>
              <a:t> Mean follow-up: 2 yrs 7 </a:t>
            </a:r>
            <a:r>
              <a:rPr lang="en-US" sz="2400" dirty="0" err="1">
                <a:latin typeface="Arial" pitchFamily="1" charset="0"/>
                <a:cs typeface="ＭＳ Ｐゴシック" pitchFamily="1" charset="-128"/>
              </a:rPr>
              <a:t>mo</a:t>
            </a:r>
            <a:endParaRPr lang="en-US" sz="2400" dirty="0">
              <a:latin typeface="Arial" pitchFamily="1" charset="0"/>
              <a:cs typeface="ＭＳ Ｐゴシック" pitchFamily="1" charset="-128"/>
            </a:endParaRPr>
          </a:p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endParaRPr lang="en-US" sz="2400" dirty="0">
              <a:latin typeface="Arial" pitchFamily="1" charset="0"/>
              <a:cs typeface="ＭＳ Ｐゴシック" pitchFamily="1" charset="-128"/>
            </a:endParaRPr>
          </a:p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r>
              <a:rPr lang="en-US" sz="2400" dirty="0">
                <a:latin typeface="Arial" pitchFamily="1" charset="0"/>
                <a:cs typeface="ＭＳ Ｐゴシック" pitchFamily="1" charset="-128"/>
              </a:rPr>
              <a:t> 104 of 122 limbs:</a:t>
            </a:r>
          </a:p>
          <a:p>
            <a:pPr lvl="2">
              <a:buClr>
                <a:schemeClr val="accent2">
                  <a:lumMod val="75000"/>
                </a:schemeClr>
              </a:buClr>
              <a:buFont typeface="Lucida Grande"/>
              <a:buChar char="-"/>
              <a:defRPr/>
            </a:pPr>
            <a:r>
              <a:rPr lang="en-US" sz="2000" dirty="0">
                <a:latin typeface="Arial" pitchFamily="1" charset="0"/>
                <a:cs typeface="ＭＳ Ｐゴシック" pitchFamily="1" charset="-128"/>
              </a:rPr>
              <a:t> 97 (93%) reported 	significant 	improvement</a:t>
            </a:r>
          </a:p>
          <a:p>
            <a:pPr lvl="2">
              <a:buClr>
                <a:schemeClr val="accent2">
                  <a:lumMod val="75000"/>
                </a:schemeClr>
              </a:buClr>
              <a:buFont typeface="Lucida Grande"/>
              <a:buChar char="-"/>
              <a:defRPr/>
            </a:pPr>
            <a:r>
              <a:rPr lang="en-US" sz="2000" dirty="0">
                <a:latin typeface="Arial" pitchFamily="1" charset="0"/>
                <a:cs typeface="ＭＳ Ｐゴシック" pitchFamily="1" charset="-128"/>
              </a:rPr>
              <a:t> 7 (7%) unchanged</a:t>
            </a:r>
          </a:p>
          <a:p>
            <a:pPr lvl="2">
              <a:buClr>
                <a:schemeClr val="accent2">
                  <a:lumMod val="75000"/>
                </a:schemeClr>
              </a:buClr>
              <a:buFont typeface="Lucida Grande"/>
              <a:buChar char="-"/>
              <a:defRPr/>
            </a:pPr>
            <a:r>
              <a:rPr lang="en-US" sz="2000" dirty="0">
                <a:latin typeface="Arial" pitchFamily="1" charset="0"/>
                <a:cs typeface="ＭＳ Ｐゴシック" pitchFamily="1" charset="-128"/>
              </a:rPr>
              <a:t> 0 worse</a:t>
            </a:r>
          </a:p>
          <a:p>
            <a:pPr lvl="2">
              <a:buClr>
                <a:schemeClr val="accent2">
                  <a:lumMod val="75000"/>
                </a:schemeClr>
              </a:buClr>
              <a:buFont typeface="Lucida Grande"/>
              <a:buChar char="-"/>
              <a:defRPr/>
            </a:pPr>
            <a:r>
              <a:rPr lang="en-US" sz="2000" dirty="0">
                <a:latin typeface="Arial" pitchFamily="1" charset="0"/>
                <a:cs typeface="ＭＳ Ｐゴシック" pitchFamily="1" charset="-128"/>
              </a:rPr>
              <a:t> 18 were lost to follow-up</a:t>
            </a: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4689475" y="2387600"/>
          <a:ext cx="4491038" cy="3900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Results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914400" y="1854200"/>
            <a:ext cx="7315200" cy="587375"/>
          </a:xfrm>
        </p:spPr>
        <p:txBody>
          <a:bodyPr/>
          <a:lstStyle/>
          <a:p>
            <a:pPr algn="ctr" eaLnBrk="1" hangingPunct="1">
              <a:buFont typeface="Wingdings" pitchFamily="1" charset="2"/>
              <a:buNone/>
            </a:pPr>
            <a:r>
              <a:rPr lang="en-US" b="1" smtClean="0"/>
              <a:t>US Patency ( % Remaining open)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3338" y="2735263"/>
            <a:ext cx="5014913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19088" lvl="1">
              <a:buFont typeface="Times New Roman" pitchFamily="1" charset="0"/>
              <a:buNone/>
              <a:defRPr/>
            </a:pPr>
            <a:endParaRPr lang="en-US" sz="2800" dirty="0">
              <a:latin typeface="Arial" pitchFamily="1" charset="0"/>
              <a:cs typeface="ＭＳ Ｐゴシック" pitchFamily="1" charset="-128"/>
            </a:endParaRPr>
          </a:p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r>
              <a:rPr lang="en-US" sz="2800" dirty="0">
                <a:latin typeface="Arial" pitchFamily="1" charset="0"/>
                <a:cs typeface="ＭＳ Ｐゴシック" pitchFamily="1" charset="-128"/>
              </a:rPr>
              <a:t> 1 mo: 95 of 100 </a:t>
            </a:r>
            <a:r>
              <a:rPr lang="en-US" sz="2800" dirty="0">
                <a:solidFill>
                  <a:srgbClr val="FFCC66"/>
                </a:solidFill>
                <a:latin typeface="Arial" pitchFamily="1" charset="0"/>
                <a:cs typeface="ＭＳ Ｐゴシック" pitchFamily="1" charset="-128"/>
              </a:rPr>
              <a:t>(95%)</a:t>
            </a:r>
          </a:p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r>
              <a:rPr lang="en-US" sz="2800" dirty="0">
                <a:latin typeface="Arial" pitchFamily="1" charset="0"/>
                <a:cs typeface="ＭＳ Ｐゴシック" pitchFamily="1" charset="-128"/>
              </a:rPr>
              <a:t> 3 </a:t>
            </a:r>
            <a:r>
              <a:rPr lang="en-US" sz="2800" dirty="0" err="1">
                <a:latin typeface="Arial" pitchFamily="1" charset="0"/>
                <a:cs typeface="ＭＳ Ｐゴシック" pitchFamily="1" charset="-128"/>
              </a:rPr>
              <a:t>mos</a:t>
            </a:r>
            <a:r>
              <a:rPr lang="en-US" sz="2800" dirty="0">
                <a:latin typeface="Arial" pitchFamily="1" charset="0"/>
                <a:cs typeface="ＭＳ Ｐゴシック" pitchFamily="1" charset="-128"/>
              </a:rPr>
              <a:t>: 71of 77 </a:t>
            </a:r>
            <a:r>
              <a:rPr lang="en-US" sz="2800" dirty="0">
                <a:solidFill>
                  <a:srgbClr val="FFCC66"/>
                </a:solidFill>
                <a:latin typeface="Arial" pitchFamily="1" charset="0"/>
                <a:cs typeface="ＭＳ Ｐゴシック" pitchFamily="1" charset="-128"/>
              </a:rPr>
              <a:t>(92%)</a:t>
            </a:r>
          </a:p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r>
              <a:rPr lang="en-US" sz="2800" dirty="0">
                <a:latin typeface="Arial" pitchFamily="1" charset="0"/>
                <a:cs typeface="ＭＳ Ｐゴシック" pitchFamily="1" charset="-128"/>
              </a:rPr>
              <a:t> 6 </a:t>
            </a:r>
            <a:r>
              <a:rPr lang="en-US" sz="2800" dirty="0" err="1">
                <a:latin typeface="Arial" pitchFamily="1" charset="0"/>
                <a:cs typeface="ＭＳ Ｐゴシック" pitchFamily="1" charset="-128"/>
              </a:rPr>
              <a:t>mos</a:t>
            </a:r>
            <a:r>
              <a:rPr lang="en-US" sz="2800" dirty="0">
                <a:latin typeface="Arial" pitchFamily="1" charset="0"/>
                <a:cs typeface="ＭＳ Ｐゴシック" pitchFamily="1" charset="-128"/>
              </a:rPr>
              <a:t>: 57 of 65 </a:t>
            </a:r>
            <a:r>
              <a:rPr lang="en-US" sz="2800" dirty="0">
                <a:solidFill>
                  <a:srgbClr val="FFCC66"/>
                </a:solidFill>
                <a:latin typeface="Arial" pitchFamily="1" charset="0"/>
                <a:cs typeface="ＭＳ Ｐゴシック" pitchFamily="1" charset="-128"/>
              </a:rPr>
              <a:t>(88%)</a:t>
            </a:r>
          </a:p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r>
              <a:rPr lang="en-US" sz="2800" dirty="0">
                <a:latin typeface="Arial" pitchFamily="1" charset="0"/>
                <a:cs typeface="ＭＳ Ｐゴシック" pitchFamily="1" charset="-128"/>
              </a:rPr>
              <a:t> 12 </a:t>
            </a:r>
            <a:r>
              <a:rPr lang="en-US" sz="2800" dirty="0" err="1">
                <a:latin typeface="Arial" pitchFamily="1" charset="0"/>
                <a:cs typeface="ＭＳ Ｐゴシック" pitchFamily="1" charset="-128"/>
              </a:rPr>
              <a:t>mos</a:t>
            </a:r>
            <a:r>
              <a:rPr lang="en-US" sz="2800" dirty="0">
                <a:latin typeface="Arial" pitchFamily="1" charset="0"/>
                <a:cs typeface="ＭＳ Ｐゴシック" pitchFamily="1" charset="-128"/>
              </a:rPr>
              <a:t>: 30 of 38 </a:t>
            </a:r>
            <a:r>
              <a:rPr lang="en-US" sz="2800" dirty="0">
                <a:solidFill>
                  <a:srgbClr val="FFCC66"/>
                </a:solidFill>
                <a:latin typeface="Arial" pitchFamily="1" charset="0"/>
                <a:cs typeface="ＭＳ Ｐゴシック" pitchFamily="1" charset="-128"/>
              </a:rPr>
              <a:t>(79%)</a:t>
            </a:r>
          </a:p>
          <a:p>
            <a:pPr marL="319088" lvl="1">
              <a:buClr>
                <a:schemeClr val="accent2">
                  <a:lumMod val="75000"/>
                </a:schemeClr>
              </a:buClr>
              <a:buFont typeface="Wingdings" charset="2"/>
              <a:buChar char="§"/>
              <a:defRPr/>
            </a:pPr>
            <a:r>
              <a:rPr lang="en-US" sz="2800" dirty="0">
                <a:latin typeface="Arial" pitchFamily="1" charset="0"/>
                <a:cs typeface="ＭＳ Ｐゴシック" pitchFamily="1" charset="-128"/>
              </a:rPr>
              <a:t> 24 </a:t>
            </a:r>
            <a:r>
              <a:rPr lang="en-US" sz="2800" dirty="0" err="1">
                <a:latin typeface="Arial" pitchFamily="1" charset="0"/>
                <a:cs typeface="ＭＳ Ｐゴシック" pitchFamily="1" charset="-128"/>
              </a:rPr>
              <a:t>mos</a:t>
            </a:r>
            <a:r>
              <a:rPr lang="en-US" sz="2800" dirty="0">
                <a:latin typeface="Arial" pitchFamily="1" charset="0"/>
                <a:cs typeface="ＭＳ Ｐゴシック" pitchFamily="1" charset="-128"/>
              </a:rPr>
              <a:t>: 11 of 19 </a:t>
            </a:r>
            <a:r>
              <a:rPr lang="en-US" sz="2800" dirty="0">
                <a:solidFill>
                  <a:srgbClr val="FFCC66"/>
                </a:solidFill>
                <a:latin typeface="Arial" pitchFamily="1" charset="0"/>
                <a:cs typeface="ＭＳ Ｐゴシック" pitchFamily="1" charset="-128"/>
              </a:rPr>
              <a:t>(58%)</a:t>
            </a:r>
          </a:p>
        </p:txBody>
      </p:sp>
      <p:graphicFrame>
        <p:nvGraphicFramePr>
          <p:cNvPr id="6" name="Content Placeholder 2"/>
          <p:cNvGraphicFramePr>
            <a:graphicFrameLocks/>
          </p:cNvGraphicFramePr>
          <p:nvPr/>
        </p:nvGraphicFramePr>
        <p:xfrm>
          <a:off x="4829175" y="2387600"/>
          <a:ext cx="4260850" cy="396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Example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353853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65 yo F in 1998 had hysterectomy w/ left iliac vein rupture.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Vasc surgeon unable to repair- ligated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Immediately developed pain &amp; swelling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Extensive LLE DVT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Anticoagulation &amp; ECS x yrs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Severe limitations in activity with poor QOL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Referred by VS for eval &amp; management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35013" y="749300"/>
            <a:ext cx="7772400" cy="677863"/>
          </a:xfrm>
        </p:spPr>
        <p:txBody>
          <a:bodyPr anchor="t">
            <a:noAutofit/>
          </a:bodyPr>
          <a:lstStyle/>
          <a:p>
            <a:pPr algn="ctr" eaLnBrk="1" hangingPunct="1">
              <a:defRPr/>
            </a:pPr>
            <a:r>
              <a:rPr lang="en-US" dirty="0">
                <a:ea typeface="+mj-ea"/>
                <a:cs typeface="+mj-cs"/>
              </a:rPr>
              <a:t>12 yr old DVT</a:t>
            </a:r>
          </a:p>
        </p:txBody>
      </p:sp>
      <p:pic>
        <p:nvPicPr>
          <p:cNvPr id="4" name="Content Placeholder 3" descr="Willey.jpg"/>
          <p:cNvPicPr>
            <a:picLocks noGrp="1" noChangeAspect="1"/>
          </p:cNvPicPr>
          <p:nvPr>
            <p:ph idx="4294967295"/>
          </p:nvPr>
        </p:nvPicPr>
        <p:blipFill>
          <a:blip r:embed="rId3" cstate="email"/>
          <a:srcRect l="-35011" r="-35011"/>
          <a:stretch>
            <a:fillRect/>
          </a:stretch>
        </p:blipFill>
        <p:spPr>
          <a:xfrm>
            <a:off x="-684213" y="1673225"/>
            <a:ext cx="6138863" cy="4538663"/>
          </a:xfrm>
        </p:spPr>
      </p:pic>
      <p:pic>
        <p:nvPicPr>
          <p:cNvPr id="5" name="Picture 4" descr="Willey.jpg 2.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357438" y="1703388"/>
            <a:ext cx="37973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Willey.jpg 3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229100" y="1954213"/>
            <a:ext cx="4246563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eft Arrow 6"/>
          <p:cNvSpPr>
            <a:spLocks noChangeArrowheads="1"/>
          </p:cNvSpPr>
          <p:nvPr/>
        </p:nvSpPr>
        <p:spPr bwMode="auto">
          <a:xfrm>
            <a:off x="6705600" y="3789363"/>
            <a:ext cx="304800" cy="152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333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35138" y="2697163"/>
            <a:ext cx="31115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>
          <a:xfrm>
            <a:off x="457200" y="781050"/>
            <a:ext cx="8229600" cy="671513"/>
          </a:xfrm>
        </p:spPr>
        <p:txBody>
          <a:bodyPr anchor="t"/>
          <a:lstStyle/>
          <a:p>
            <a:pPr algn="ctr" eaLnBrk="1" hangingPunct="1"/>
            <a:r>
              <a:rPr lang="en-US" smtClean="0"/>
              <a:t>Post Treatment</a:t>
            </a:r>
          </a:p>
        </p:txBody>
      </p:sp>
      <p:pic>
        <p:nvPicPr>
          <p:cNvPr id="4" name="Content Placeholder 3" descr="willey.jpg post 1.jpg"/>
          <p:cNvPicPr>
            <a:picLocks noGrp="1" noChangeAspect="1"/>
          </p:cNvPicPr>
          <p:nvPr>
            <p:ph idx="4294967295"/>
          </p:nvPr>
        </p:nvPicPr>
        <p:blipFill>
          <a:blip r:embed="rId3" cstate="email"/>
          <a:srcRect l="-34965" r="-34965"/>
          <a:stretch>
            <a:fillRect/>
          </a:stretch>
        </p:blipFill>
        <p:spPr>
          <a:xfrm>
            <a:off x="-1335088" y="1589088"/>
            <a:ext cx="7505701" cy="4414837"/>
          </a:xfrm>
        </p:spPr>
      </p:pic>
      <p:pic>
        <p:nvPicPr>
          <p:cNvPr id="5" name="Picture 4" descr="willey.jpg post 2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058988" y="1604963"/>
            <a:ext cx="4398962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willey.jpg post 3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330700" y="1604963"/>
            <a:ext cx="4400550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12 Mo. F/U US</a:t>
            </a:r>
          </a:p>
        </p:txBody>
      </p:sp>
      <p:pic>
        <p:nvPicPr>
          <p:cNvPr id="28675" name="Content Placeholder 3" descr="willey US post 2.jpg"/>
          <p:cNvPicPr preferRelativeResize="0">
            <a:picLocks noGrp="1"/>
          </p:cNvPicPr>
          <p:nvPr>
            <p:ph idx="1"/>
          </p:nvPr>
        </p:nvPicPr>
        <p:blipFill>
          <a:blip r:embed="rId2" cstate="email"/>
          <a:srcRect l="-13740" r="-13740"/>
          <a:stretch>
            <a:fillRect/>
          </a:stretch>
        </p:blipFill>
        <p:spPr>
          <a:xfrm>
            <a:off x="147638" y="1752600"/>
            <a:ext cx="4198937" cy="2725738"/>
          </a:xfrm>
        </p:spPr>
      </p:pic>
      <p:pic>
        <p:nvPicPr>
          <p:cNvPr id="28676" name="Picture 4" descr="willey US post 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45063" y="1835150"/>
            <a:ext cx="34798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willey US post 4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66738" y="4010025"/>
            <a:ext cx="3357562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willey US post 5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60938" y="4230688"/>
            <a:ext cx="34798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31825" y="1770063"/>
            <a:ext cx="3292475" cy="307975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Calibri" charset="0"/>
              <a:cs typeface="ＭＳ Ｐゴシック" pitchFamily="1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68875" y="1752600"/>
            <a:ext cx="3489325" cy="325438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Calibri" charset="0"/>
              <a:cs typeface="ＭＳ Ｐゴシック" pitchFamily="1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6738" y="4010025"/>
            <a:ext cx="3357562" cy="269875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Calibri" charset="0"/>
              <a:cs typeface="ＭＳ Ｐゴシック" pitchFamily="1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8875" y="4184650"/>
            <a:ext cx="3455988" cy="293688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Calibri" charset="0"/>
              <a:cs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18 Mo. F/U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3538537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“Extremely happy” w/ result.</a:t>
            </a:r>
          </a:p>
          <a:p>
            <a:pPr eaLnBrk="1" hangingPunct="1"/>
            <a:r>
              <a:rPr lang="en-US" smtClean="0"/>
              <a:t>  Active w/ daily treadmill &amp; cycling</a:t>
            </a:r>
          </a:p>
          <a:p>
            <a:pPr eaLnBrk="1" hangingPunct="1"/>
            <a:r>
              <a:rPr lang="en-US" smtClean="0"/>
              <a:t>  Rare &amp; minimal swelling</a:t>
            </a:r>
          </a:p>
          <a:p>
            <a:pPr eaLnBrk="1" hangingPunct="1"/>
            <a:r>
              <a:rPr lang="en-US" smtClean="0"/>
              <a:t>  No pain</a:t>
            </a:r>
          </a:p>
          <a:p>
            <a:pPr eaLnBrk="1" hangingPunct="1"/>
            <a:r>
              <a:rPr lang="en-US" smtClean="0"/>
              <a:t>  Rx w/ therapeutic anticoagulation x 2 yrs </a:t>
            </a:r>
          </a:p>
          <a:p>
            <a:pPr eaLnBrk="1" hangingPunct="1"/>
            <a:r>
              <a:rPr lang="en-US" smtClean="0"/>
              <a:t>  ECS daily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Conclusion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3538537"/>
          </a:xfrm>
        </p:spPr>
        <p:txBody>
          <a:bodyPr/>
          <a:lstStyle/>
          <a:p>
            <a:pPr eaLnBrk="1" hangingPunct="1"/>
            <a:r>
              <a:rPr lang="en-US" smtClean="0"/>
              <a:t>Chronic, occlusive DVT causing significant quality of life limitations from PTS can safely and effectively be treated with excellent short to mid term technical and clinical outcomes.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Further larger, multi-center, controlled trials would be warranted.</a:t>
            </a:r>
          </a:p>
          <a:p>
            <a:pPr eaLnBrk="1" hangingPunct="1">
              <a:buFont typeface="Wingdings" pitchFamily="1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Imagine</a:t>
            </a:r>
          </a:p>
        </p:txBody>
      </p:sp>
      <p:pic>
        <p:nvPicPr>
          <p:cNvPr id="31747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rcRect l="-114423" r="-114423"/>
          <a:stretch>
            <a:fillRect/>
          </a:stretch>
        </p:blipFill>
        <p:spPr>
          <a:xfrm>
            <a:off x="-1560513" y="1681163"/>
            <a:ext cx="8977313" cy="4343400"/>
          </a:xfrm>
        </p:spPr>
      </p:pic>
      <p:pic>
        <p:nvPicPr>
          <p:cNvPr id="31748" name="Picture 4" descr="Untitled2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59313" y="1681163"/>
            <a:ext cx="29845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&quot;No&quot; Symbol 6"/>
          <p:cNvSpPr/>
          <p:nvPr/>
        </p:nvSpPr>
        <p:spPr>
          <a:xfrm>
            <a:off x="1725820" y="1478537"/>
            <a:ext cx="5470526" cy="4945425"/>
          </a:xfrm>
          <a:prstGeom prst="noSmoking">
            <a:avLst>
              <a:gd name="adj" fmla="val 6551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400050" y="0"/>
            <a:ext cx="8159750" cy="2713038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Background</a:t>
            </a:r>
            <a:br>
              <a:rPr lang="en-US" sz="4000" smtClean="0"/>
            </a:br>
            <a:r>
              <a:rPr lang="en-US" sz="3600" smtClean="0"/>
              <a:t> </a:t>
            </a:r>
            <a:br>
              <a:rPr lang="en-US" sz="3600" smtClean="0"/>
            </a:b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666750" y="1741488"/>
            <a:ext cx="8393113" cy="4554537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 typeface="Wingdings" pitchFamily="1" charset="2"/>
              <a:buChar char="§"/>
            </a:pPr>
            <a:r>
              <a:rPr lang="en-US" sz="2400" smtClean="0"/>
              <a:t> Deep venous thrombosis (DVT) </a:t>
            </a:r>
          </a:p>
          <a:p>
            <a:pPr lvl="1" algn="l" eaLnBrk="1" hangingPunct="1">
              <a:lnSpc>
                <a:spcPct val="75000"/>
              </a:lnSpc>
              <a:buClr>
                <a:schemeClr val="accent2"/>
              </a:buClr>
              <a:buFont typeface="Lucida Grande" pitchFamily="1" charset="0"/>
              <a:buChar char="-"/>
            </a:pPr>
            <a:r>
              <a:rPr lang="en-US" sz="2200" smtClean="0">
                <a:solidFill>
                  <a:srgbClr val="FFFFFF"/>
                </a:solidFill>
              </a:rPr>
              <a:t> </a:t>
            </a:r>
            <a:r>
              <a:rPr lang="en-US" smtClean="0">
                <a:solidFill>
                  <a:srgbClr val="FFFFFF"/>
                </a:solidFill>
              </a:rPr>
              <a:t>500,000-600,000 new cases in US annually</a:t>
            </a:r>
            <a:r>
              <a:rPr lang="en-US" baseline="30000" smtClean="0">
                <a:solidFill>
                  <a:srgbClr val="FFFFFF"/>
                </a:solidFill>
              </a:rPr>
              <a:t>1</a:t>
            </a:r>
          </a:p>
          <a:p>
            <a:pPr lvl="1" algn="l" eaLnBrk="1" hangingPunct="1">
              <a:lnSpc>
                <a:spcPct val="75000"/>
              </a:lnSpc>
              <a:buClr>
                <a:schemeClr val="accent2"/>
              </a:buClr>
              <a:buFont typeface="Lucida Grande" pitchFamily="1" charset="0"/>
              <a:buChar char="-"/>
            </a:pPr>
            <a:r>
              <a:rPr lang="en-US" smtClean="0">
                <a:solidFill>
                  <a:srgbClr val="FFFFFF"/>
                </a:solidFill>
              </a:rPr>
              <a:t> 40-60% of pts on anticoagulation will develop PTS after 1</a:t>
            </a:r>
            <a:r>
              <a:rPr lang="en-US" baseline="30000" smtClean="0">
                <a:solidFill>
                  <a:srgbClr val="FFFFFF"/>
                </a:solidFill>
              </a:rPr>
              <a:t>st</a:t>
            </a:r>
            <a:r>
              <a:rPr lang="en-US" smtClean="0">
                <a:solidFill>
                  <a:srgbClr val="FFFFFF"/>
                </a:solidFill>
              </a:rPr>
              <a:t> 	episode 	of DVT</a:t>
            </a:r>
            <a:r>
              <a:rPr lang="en-US" baseline="30000" smtClean="0">
                <a:solidFill>
                  <a:srgbClr val="FFFFFF"/>
                </a:solidFill>
              </a:rPr>
              <a:t>2</a:t>
            </a:r>
          </a:p>
          <a:p>
            <a:pPr lvl="1" eaLnBrk="1" hangingPunct="1">
              <a:lnSpc>
                <a:spcPct val="75000"/>
              </a:lnSpc>
              <a:buClr>
                <a:schemeClr val="accent2"/>
              </a:buClr>
            </a:pPr>
            <a:endParaRPr lang="en-US" sz="220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75000"/>
              </a:lnSpc>
              <a:buFont typeface="Wingdings" pitchFamily="1" charset="2"/>
              <a:buChar char="§"/>
            </a:pPr>
            <a:r>
              <a:rPr lang="en-US" sz="2500" smtClean="0"/>
              <a:t> </a:t>
            </a:r>
            <a:r>
              <a:rPr lang="en-US" sz="2400" smtClean="0"/>
              <a:t>Post thrombotic syndrome (PTS)</a:t>
            </a:r>
            <a:endParaRPr lang="en-US" smtClean="0"/>
          </a:p>
          <a:p>
            <a:pPr lvl="1" algn="l" eaLnBrk="1" hangingPunct="1">
              <a:lnSpc>
                <a:spcPct val="75000"/>
              </a:lnSpc>
              <a:buClr>
                <a:schemeClr val="accent2"/>
              </a:buClr>
              <a:buFont typeface="Lucida Grande" pitchFamily="1" charset="0"/>
              <a:buChar char="-"/>
            </a:pPr>
            <a:r>
              <a:rPr lang="en-US" smtClean="0">
                <a:solidFill>
                  <a:srgbClr val="FFFFFF"/>
                </a:solidFill>
              </a:rPr>
              <a:t> clinical complication of DVT can be lifestyle limiting and debilitating</a:t>
            </a:r>
          </a:p>
          <a:p>
            <a:pPr lvl="1" algn="l" eaLnBrk="1" hangingPunct="1">
              <a:lnSpc>
                <a:spcPct val="75000"/>
              </a:lnSpc>
              <a:buClr>
                <a:schemeClr val="accent2"/>
              </a:buClr>
              <a:buFont typeface="Lucida Grande" pitchFamily="1" charset="0"/>
              <a:buChar char="-"/>
            </a:pPr>
            <a:endParaRPr lang="en-US" smtClean="0">
              <a:solidFill>
                <a:srgbClr val="FFFFFF"/>
              </a:solidFill>
            </a:endParaRPr>
          </a:p>
          <a:p>
            <a:pPr lvl="1" algn="l" eaLnBrk="1" hangingPunct="1">
              <a:lnSpc>
                <a:spcPct val="75000"/>
              </a:lnSpc>
              <a:buClr>
                <a:schemeClr val="accent2"/>
              </a:buClr>
              <a:buFont typeface="Lucida Grande" pitchFamily="1" charset="0"/>
              <a:buChar char="-"/>
            </a:pPr>
            <a:r>
              <a:rPr lang="en-US" smtClean="0">
                <a:solidFill>
                  <a:srgbClr val="FFFFFF"/>
                </a:solidFill>
              </a:rPr>
              <a:t> Sx: pain, edema, varicosities, skin discoloration, thickening &amp;    	ulceration</a:t>
            </a:r>
          </a:p>
          <a:p>
            <a:pPr lvl="1" algn="l" eaLnBrk="1" hangingPunct="1">
              <a:lnSpc>
                <a:spcPct val="75000"/>
              </a:lnSpc>
              <a:buClr>
                <a:schemeClr val="accent2"/>
              </a:buClr>
              <a:buFont typeface="Lucida Grande" pitchFamily="1" charset="0"/>
              <a:buChar char="-"/>
            </a:pPr>
            <a:endParaRPr lang="en-US" smtClean="0">
              <a:solidFill>
                <a:srgbClr val="FFFFFF"/>
              </a:solidFill>
            </a:endParaRPr>
          </a:p>
          <a:p>
            <a:pPr lvl="1" algn="l" eaLnBrk="1" hangingPunct="1">
              <a:lnSpc>
                <a:spcPct val="75000"/>
              </a:lnSpc>
              <a:buClr>
                <a:schemeClr val="accent2"/>
              </a:buClr>
              <a:buFont typeface="Lucida Grande" pitchFamily="1" charset="0"/>
              <a:buChar char="-"/>
            </a:pPr>
            <a:r>
              <a:rPr lang="en-US" smtClean="0">
                <a:solidFill>
                  <a:srgbClr val="FFFFFF"/>
                </a:solidFill>
              </a:rPr>
              <a:t> 500,000-600,000 venous ulcers yearly</a:t>
            </a:r>
            <a:r>
              <a:rPr lang="en-US" baseline="30000" smtClean="0">
                <a:solidFill>
                  <a:srgbClr val="FFFFFF"/>
                </a:solidFill>
              </a:rPr>
              <a:t>3</a:t>
            </a:r>
          </a:p>
          <a:p>
            <a:pPr eaLnBrk="1" hangingPunct="1">
              <a:lnSpc>
                <a:spcPct val="75000"/>
              </a:lnSpc>
            </a:pPr>
            <a:endParaRPr lang="en-US" sz="2500" smtClean="0"/>
          </a:p>
          <a:p>
            <a:pPr eaLnBrk="1" hangingPunct="1">
              <a:lnSpc>
                <a:spcPct val="75000"/>
              </a:lnSpc>
              <a:buFont typeface="Wingdings" pitchFamily="1" charset="2"/>
              <a:buChar char="§"/>
            </a:pPr>
            <a:r>
              <a:rPr lang="en-US" sz="2400" smtClean="0"/>
              <a:t> Estimated socioeconomic burden of $ 3 billion    	annually</a:t>
            </a:r>
            <a:r>
              <a:rPr lang="en-US" sz="2400" baseline="30000" smtClean="0"/>
              <a:t>4</a:t>
            </a:r>
          </a:p>
          <a:p>
            <a:pPr algn="ctr" eaLnBrk="1" hangingPunct="1">
              <a:spcAft>
                <a:spcPts val="400"/>
              </a:spcAft>
            </a:pPr>
            <a:endParaRPr lang="en-US" sz="1800" b="1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573699" y="6344812"/>
            <a:ext cx="2535509" cy="478398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/>
            <a:r>
              <a:rPr lang="en-US" smtClean="0"/>
              <a:t>Thank You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914400" y="3092450"/>
            <a:ext cx="7315200" cy="2333625"/>
          </a:xfrm>
        </p:spPr>
        <p:txBody>
          <a:bodyPr/>
          <a:lstStyle/>
          <a:p>
            <a:pPr algn="ctr">
              <a:buFont typeface="Times New Roman" pitchFamily="1" charset="0"/>
              <a:buNone/>
            </a:pPr>
            <a:r>
              <a:rPr lang="en-US" smtClean="0">
                <a:hlinkClick r:id="rId2"/>
              </a:rPr>
              <a:t>magarcia@christianacare.org</a:t>
            </a:r>
            <a:endParaRPr lang="en-US" smtClean="0"/>
          </a:p>
          <a:p>
            <a:pPr algn="ctr">
              <a:buFont typeface="Times New Roman" pitchFamily="1" charset="0"/>
              <a:buNone/>
            </a:pPr>
            <a:r>
              <a:rPr lang="en-US" smtClean="0"/>
              <a:t>302-733-5625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References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3538537"/>
          </a:xfrm>
        </p:spPr>
        <p:txBody>
          <a:bodyPr/>
          <a:lstStyle/>
          <a:p>
            <a:pPr eaLnBrk="1" hangingPunct="1">
              <a:buFont typeface="Wingdings" pitchFamily="1" charset="2"/>
              <a:buNone/>
            </a:pPr>
            <a:r>
              <a:rPr lang="en-US" sz="2000" smtClean="0"/>
              <a:t>1. US surgeon general’s office; 2008.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z="2000" smtClean="0"/>
              <a:t>2. Kahn SR, Shrier I, Julian JA, et al. Determinants and   time course of the post-thrombotic syndrome after acute deep venous thrombosis. Ann Intern Med 2008;149:698–707.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z="2000" smtClean="0"/>
              <a:t>3. Pacific Vascular Symposium 6. Kona, Hawaii, 2009.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z="2000" smtClean="0"/>
              <a:t>4. Lazarusetal. Arch Dermotolgy 1994; 130:489-93.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Background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3538537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 Standard </a:t>
            </a:r>
            <a:r>
              <a:rPr lang="en-US" dirty="0" err="1" smtClean="0"/>
              <a:t>tx</a:t>
            </a:r>
            <a:r>
              <a:rPr lang="en-US" dirty="0" smtClean="0"/>
              <a:t> of anticoagulation:</a:t>
            </a:r>
          </a:p>
          <a:p>
            <a:pPr marL="46037" indent="0" eaLnBrk="1" hangingPunct="1">
              <a:buFont typeface="Wingdings" pitchFamily="1" charset="2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elastic compression stockings (ECS) ……..</a:t>
            </a:r>
          </a:p>
          <a:p>
            <a:pPr marL="46037" indent="0" algn="just" eaLnBrk="1" hangingPunct="1">
              <a:buFont typeface="Wingdings" pitchFamily="1" charset="2"/>
              <a:buNone/>
              <a:defRPr/>
            </a:pPr>
            <a:r>
              <a:rPr lang="en-US" dirty="0" smtClean="0"/>
              <a:t>		often not sufficient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Purpose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3538537"/>
          </a:xfrm>
        </p:spPr>
        <p:txBody>
          <a:bodyPr/>
          <a:lstStyle/>
          <a:p>
            <a:pPr eaLnBrk="1" hangingPunct="1"/>
            <a:r>
              <a:rPr lang="en-US" smtClean="0"/>
              <a:t> Evaluate the safety and efficacy of treating pts   	with chronic DVT &amp; PTS</a:t>
            </a:r>
          </a:p>
          <a:p>
            <a:pPr algn="ctr" eaLnBrk="1" hangingPunct="1">
              <a:buFont typeface="Wingdings" pitchFamily="1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 Report early &amp; midterm results on patency &amp; 	symptomatic improvement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Demographics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14400" y="2149475"/>
            <a:ext cx="7315200" cy="398780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en-US" sz="2200" smtClean="0"/>
              <a:t> Retrospective, single center case reviews </a:t>
            </a:r>
          </a:p>
          <a:p>
            <a:pPr eaLnBrk="1" hangingPunct="1">
              <a:lnSpc>
                <a:spcPct val="75000"/>
              </a:lnSpc>
            </a:pPr>
            <a:r>
              <a:rPr lang="en-US" sz="2200" smtClean="0"/>
              <a:t>106 patients and 122 limbs treated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66 M, 40 F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Mean age 57; range 13-96 years old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17 upper and 105 lower extremities 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IVC involvement in 25 (24%)</a:t>
            </a:r>
          </a:p>
          <a:p>
            <a:pPr eaLnBrk="1" hangingPunct="1">
              <a:lnSpc>
                <a:spcPct val="75000"/>
              </a:lnSpc>
            </a:pPr>
            <a:r>
              <a:rPr lang="en-US" sz="2200" smtClean="0"/>
              <a:t> Documented DVT by US</a:t>
            </a:r>
          </a:p>
          <a:p>
            <a:pPr eaLnBrk="1" hangingPunct="1">
              <a:lnSpc>
                <a:spcPct val="75000"/>
              </a:lnSpc>
            </a:pPr>
            <a:r>
              <a:rPr lang="en-US" sz="2200" smtClean="0"/>
              <a:t> All patients had symptoms &gt; 1mo </a:t>
            </a:r>
          </a:p>
          <a:p>
            <a:pPr eaLnBrk="1" hangingPunct="1">
              <a:lnSpc>
                <a:spcPct val="75000"/>
              </a:lnSpc>
            </a:pPr>
            <a:r>
              <a:rPr lang="en-US" sz="2200" smtClean="0"/>
              <a:t> DVT defined as chronic by age of sx onset &gt; 1mo</a:t>
            </a:r>
          </a:p>
          <a:p>
            <a:pPr eaLnBrk="1" hangingPunct="1">
              <a:lnSpc>
                <a:spcPct val="75000"/>
              </a:lnSpc>
            </a:pPr>
            <a:r>
              <a:rPr lang="en-US" sz="2200" smtClean="0"/>
              <a:t> All with varying degrees of PTS symptoms: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Pain &amp; swelling </a:t>
            </a:r>
            <a:r>
              <a:rPr lang="en-US" smtClean="0">
                <a:latin typeface="Wingdings" pitchFamily="1" charset="2"/>
                <a:sym typeface="Wingdings" pitchFamily="1" charset="2"/>
              </a:rPr>
              <a:t></a:t>
            </a:r>
            <a:r>
              <a:rPr lang="en-US" smtClean="0"/>
              <a:t> ulcer &amp; gangrene ( </a:t>
            </a:r>
            <a:r>
              <a:rPr lang="en-US" u="sng" smtClean="0"/>
              <a:t>&gt;</a:t>
            </a:r>
            <a:r>
              <a:rPr lang="en-US" smtClean="0"/>
              <a:t> CEAP 3)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All c/o lifestyle limitations</a:t>
            </a:r>
          </a:p>
          <a:p>
            <a:pPr eaLnBrk="1" hangingPunct="1">
              <a:buFont typeface="Wingdings" pitchFamily="1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Methods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3538537"/>
          </a:xfrm>
        </p:spPr>
        <p:txBody>
          <a:bodyPr/>
          <a:lstStyle/>
          <a:p>
            <a:pPr eaLnBrk="1" hangingPunct="1"/>
            <a:r>
              <a:rPr lang="en-US" smtClean="0"/>
              <a:t>Case review data was collected including:</a:t>
            </a:r>
          </a:p>
          <a:p>
            <a:pPr lvl="1" eaLnBrk="1" hangingPunct="1"/>
            <a:r>
              <a:rPr lang="en-US" smtClean="0"/>
              <a:t>DVT history</a:t>
            </a:r>
          </a:p>
          <a:p>
            <a:pPr lvl="1" eaLnBrk="1" hangingPunct="1"/>
            <a:r>
              <a:rPr lang="en-US" smtClean="0"/>
              <a:t>Procedural information</a:t>
            </a:r>
          </a:p>
          <a:p>
            <a:pPr lvl="1" eaLnBrk="1" hangingPunct="1"/>
            <a:r>
              <a:rPr lang="en-US" smtClean="0"/>
              <a:t>Immediate technical outcomes</a:t>
            </a:r>
          </a:p>
          <a:p>
            <a:pPr lvl="1" eaLnBrk="1" hangingPunct="1"/>
            <a:r>
              <a:rPr lang="en-US" smtClean="0"/>
              <a:t>Symptomatic improvement</a:t>
            </a:r>
          </a:p>
          <a:p>
            <a:pPr lvl="1" eaLnBrk="1" hangingPunct="1"/>
            <a:r>
              <a:rPr lang="en-US" smtClean="0"/>
              <a:t>Ultrasound follow-up at 1,3,6, and 12 months, and yearly thereafter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Methods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8027988" cy="3538537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en-US" smtClean="0"/>
              <a:t> Minimally Invasive endovascular techniques 	included:</a:t>
            </a:r>
          </a:p>
          <a:p>
            <a:pPr eaLnBrk="1" hangingPunct="1">
              <a:lnSpc>
                <a:spcPct val="75000"/>
              </a:lnSpc>
            </a:pPr>
            <a:endParaRPr lang="en-US" sz="1500" smtClean="0"/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Initial PTA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Lysis +/- US assisted (EKOS)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PCBs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Adjunctive therapies</a:t>
            </a:r>
          </a:p>
          <a:p>
            <a:pPr lvl="2" eaLnBrk="1" hangingPunct="1">
              <a:lnSpc>
                <a:spcPct val="75000"/>
              </a:lnSpc>
            </a:pPr>
            <a:r>
              <a:rPr lang="en-US" sz="2000" smtClean="0"/>
              <a:t>Stenting, PMT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Anticoagulation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 ECS</a:t>
            </a:r>
          </a:p>
          <a:p>
            <a:pPr eaLnBrk="1" hangingPunct="1">
              <a:buFont typeface="Wingdings" pitchFamily="1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325438"/>
            <a:ext cx="7315200" cy="1152525"/>
          </a:xfrm>
        </p:spPr>
        <p:txBody>
          <a:bodyPr/>
          <a:lstStyle/>
          <a:p>
            <a:pPr algn="ctr"/>
            <a:r>
              <a:rPr lang="en-US" smtClean="0"/>
              <a:t>Tests your skills….</a:t>
            </a:r>
          </a:p>
        </p:txBody>
      </p:sp>
      <p:pic>
        <p:nvPicPr>
          <p:cNvPr id="20483" name="Content Placeholder 3" descr="know what u want &amp; make it happen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 l="-22640" r="-22640"/>
          <a:stretch>
            <a:fillRect/>
          </a:stretch>
        </p:blipFill>
        <p:spPr>
          <a:xfrm>
            <a:off x="457200" y="1644650"/>
            <a:ext cx="8229600" cy="4530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914400" y="32385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Results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14400" y="2147888"/>
            <a:ext cx="7315200" cy="587375"/>
          </a:xfrm>
        </p:spPr>
        <p:txBody>
          <a:bodyPr/>
          <a:lstStyle/>
          <a:p>
            <a:pPr algn="ctr" eaLnBrk="1" hangingPunct="1">
              <a:buFont typeface="Wingdings" pitchFamily="1" charset="2"/>
              <a:buNone/>
            </a:pPr>
            <a:r>
              <a:rPr lang="en-US" b="1" smtClean="0"/>
              <a:t>Technical success defined as:</a:t>
            </a: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560388" y="3038475"/>
            <a:ext cx="3965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buFontTx/>
              <a:buAutoNum type="alphaUcParenR"/>
              <a:defRPr/>
            </a:pPr>
            <a:r>
              <a:rPr lang="en-US" sz="2000" dirty="0" smtClean="0">
                <a:solidFill>
                  <a:srgbClr val="FFCC66"/>
                </a:solidFill>
              </a:rPr>
              <a:t>Ability to cross vein occlusion</a:t>
            </a:r>
          </a:p>
          <a:p>
            <a:pPr marL="0" indent="0" algn="ctr" eaLnBrk="1" hangingPunct="1"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120/122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4770438" y="3048000"/>
            <a:ext cx="3670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B) </a:t>
            </a:r>
            <a:r>
              <a:rPr lang="en-US" sz="2000">
                <a:solidFill>
                  <a:srgbClr val="FFCC66"/>
                </a:solidFill>
              </a:rPr>
              <a:t>Ability to restore flow</a:t>
            </a:r>
          </a:p>
          <a:p>
            <a:pPr algn="ctr"/>
            <a:r>
              <a:rPr lang="en-US" sz="2000">
                <a:solidFill>
                  <a:schemeClr val="tx2"/>
                </a:solidFill>
              </a:rPr>
              <a:t>118/122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07988" y="3878263"/>
          <a:ext cx="4270375" cy="2459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29138" y="3878263"/>
          <a:ext cx="4117975" cy="2459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Custom 24">
      <a:dk1>
        <a:srgbClr val="003E1E"/>
      </a:dk1>
      <a:lt1>
        <a:sysClr val="window" lastClr="FFFFFF"/>
      </a:lt1>
      <a:dk2>
        <a:srgbClr val="004923"/>
      </a:dk2>
      <a:lt2>
        <a:srgbClr val="FFFFFF"/>
      </a:lt2>
      <a:accent1>
        <a:srgbClr val="777777"/>
      </a:accent1>
      <a:accent2>
        <a:srgbClr val="FFCC66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590</Words>
  <Application>Microsoft Office PowerPoint</Application>
  <PresentationFormat>On-screen Show (4:3)</PresentationFormat>
  <Paragraphs>135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ＭＳ Ｐゴシック</vt:lpstr>
      <vt:lpstr>Wingdings</vt:lpstr>
      <vt:lpstr>Lucida Grande</vt:lpstr>
      <vt:lpstr>Calibri</vt:lpstr>
      <vt:lpstr>Times New Roman</vt:lpstr>
      <vt:lpstr>Perspective</vt:lpstr>
      <vt:lpstr>Aggressive Management of Chronic Deep Venous Thrombosis:   Technical and Clinical Outcomes </vt:lpstr>
      <vt:lpstr>Background    </vt:lpstr>
      <vt:lpstr>Background</vt:lpstr>
      <vt:lpstr>Purpose</vt:lpstr>
      <vt:lpstr>Demographics</vt:lpstr>
      <vt:lpstr>Methods</vt:lpstr>
      <vt:lpstr>Methods</vt:lpstr>
      <vt:lpstr>Tests your skills….</vt:lpstr>
      <vt:lpstr>Results</vt:lpstr>
      <vt:lpstr>Results</vt:lpstr>
      <vt:lpstr>Results</vt:lpstr>
      <vt:lpstr>Results</vt:lpstr>
      <vt:lpstr>Example</vt:lpstr>
      <vt:lpstr>12 yr old DVT</vt:lpstr>
      <vt:lpstr>Post Treatment</vt:lpstr>
      <vt:lpstr>12 Mo. F/U US</vt:lpstr>
      <vt:lpstr>18 Mo. F/U</vt:lpstr>
      <vt:lpstr>Conclusion</vt:lpstr>
      <vt:lpstr>Imagine</vt:lpstr>
      <vt:lpstr>Thank You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Garcia</dc:creator>
  <cp:lastModifiedBy>user</cp:lastModifiedBy>
  <cp:revision>49</cp:revision>
  <dcterms:created xsi:type="dcterms:W3CDTF">2012-03-25T00:52:29Z</dcterms:created>
  <dcterms:modified xsi:type="dcterms:W3CDTF">2012-03-26T21:40:31Z</dcterms:modified>
</cp:coreProperties>
</file>